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45"/>
  </p:notesMasterIdLst>
  <p:sldIdLst>
    <p:sldId id="256" r:id="rId2"/>
    <p:sldId id="257" r:id="rId3"/>
    <p:sldId id="295" r:id="rId4"/>
    <p:sldId id="259" r:id="rId5"/>
    <p:sldId id="281" r:id="rId6"/>
    <p:sldId id="291" r:id="rId7"/>
    <p:sldId id="296" r:id="rId8"/>
    <p:sldId id="297" r:id="rId9"/>
    <p:sldId id="298" r:id="rId10"/>
    <p:sldId id="290" r:id="rId11"/>
    <p:sldId id="261" r:id="rId12"/>
    <p:sldId id="268" r:id="rId13"/>
    <p:sldId id="262" r:id="rId14"/>
    <p:sldId id="263" r:id="rId15"/>
    <p:sldId id="264" r:id="rId16"/>
    <p:sldId id="266" r:id="rId17"/>
    <p:sldId id="282" r:id="rId18"/>
    <p:sldId id="265" r:id="rId19"/>
    <p:sldId id="269" r:id="rId20"/>
    <p:sldId id="267" r:id="rId21"/>
    <p:sldId id="270" r:id="rId22"/>
    <p:sldId id="271" r:id="rId23"/>
    <p:sldId id="272" r:id="rId24"/>
    <p:sldId id="283" r:id="rId25"/>
    <p:sldId id="273" r:id="rId26"/>
    <p:sldId id="292" r:id="rId27"/>
    <p:sldId id="293" r:id="rId28"/>
    <p:sldId id="279" r:id="rId29"/>
    <p:sldId id="284" r:id="rId30"/>
    <p:sldId id="274" r:id="rId31"/>
    <p:sldId id="285" r:id="rId32"/>
    <p:sldId id="275" r:id="rId33"/>
    <p:sldId id="286" r:id="rId34"/>
    <p:sldId id="280" r:id="rId35"/>
    <p:sldId id="287" r:id="rId36"/>
    <p:sldId id="276" r:id="rId37"/>
    <p:sldId id="299" r:id="rId38"/>
    <p:sldId id="288" r:id="rId39"/>
    <p:sldId id="277" r:id="rId40"/>
    <p:sldId id="294" r:id="rId41"/>
    <p:sldId id="289" r:id="rId42"/>
    <p:sldId id="278" r:id="rId43"/>
    <p:sldId id="26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6" d="100"/>
          <a:sy n="76" d="100"/>
        </p:scale>
        <p:origin x="-296" y="-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F4C1034-255F-420D-A916-5AC5CA9291C5}" type="datetimeFigureOut">
              <a:rPr lang="ar-SA" smtClean="0"/>
              <a:t>21/04/1441</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E56854F-C057-435B-AAA3-9E259EE01793}" type="slidenum">
              <a:rPr lang="ar-SA" smtClean="0"/>
              <a:t>‹#›</a:t>
            </a:fld>
            <a:endParaRPr lang="ar-SA"/>
          </a:p>
        </p:txBody>
      </p:sp>
    </p:spTree>
    <p:extLst>
      <p:ext uri="{BB962C8B-B14F-4D97-AF65-F5344CB8AC3E}">
        <p14:creationId xmlns:p14="http://schemas.microsoft.com/office/powerpoint/2010/main" val="11659406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E56854F-C057-435B-AAA3-9E259EE01793}" type="slidenum">
              <a:rPr lang="ar-SA" smtClean="0"/>
              <a:t>1</a:t>
            </a:fld>
            <a:endParaRPr lang="ar-SA"/>
          </a:p>
        </p:txBody>
      </p:sp>
    </p:spTree>
    <p:extLst>
      <p:ext uri="{BB962C8B-B14F-4D97-AF65-F5344CB8AC3E}">
        <p14:creationId xmlns:p14="http://schemas.microsoft.com/office/powerpoint/2010/main" val="364150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E56854F-C057-435B-AAA3-9E259EE01793}" type="slidenum">
              <a:rPr lang="ar-SA" smtClean="0"/>
              <a:t>37</a:t>
            </a:fld>
            <a:endParaRPr lang="ar-SA"/>
          </a:p>
        </p:txBody>
      </p:sp>
    </p:spTree>
    <p:extLst>
      <p:ext uri="{BB962C8B-B14F-4D97-AF65-F5344CB8AC3E}">
        <p14:creationId xmlns:p14="http://schemas.microsoft.com/office/powerpoint/2010/main" val="57916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3733CF3D-D82F-4843-8901-BCEB1AD295B5}" type="datetime1">
              <a:rPr lang="en-US" smtClean="0"/>
              <a:t>12/18/2019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776510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763A8B1-6DA1-4EC7-AB54-1D72AACEDFBA}"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767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4D070D6-15A2-46F3-B610-67C00FE6CB98}"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329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E73F57D-5DBD-45B9-A485-F559C258E876}"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734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1F0B4EF-9094-4534-A6B3-CC76AA5084DE}"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025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00E2756-32C9-44E7-AB8E-415B10F9FE56}"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584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ar-SA" smtClean="0"/>
              <a:t>انقر لتحرير أنماط النص الرئيسي</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27B76FE-F9A5-4E23-B558-1B5AE025C6EE}" type="datetime1">
              <a:rPr lang="en-US" smtClean="0"/>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03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77D15D1-427C-41ED-BD5E-18F0172DB4D4}" type="datetime1">
              <a:rPr lang="en-US" smtClean="0"/>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942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0A3CD-848E-40A8-A122-E38DF9788C29}" type="datetime1">
              <a:rPr lang="en-US" smtClean="0"/>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56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BC5AB09-E77A-4162-96A0-E05FBE4EB3E4}"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559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EAC4DC4-7660-49BE-BE9E-9F03E9A38B93}"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686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4D5246E6-DFDE-4CAF-AB14-84A037AAD7CB}" type="datetime1">
              <a:rPr lang="en-US" smtClean="0"/>
              <a:t>12/18/2019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84921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1"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r" defTabSz="914400" rtl="1"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mawdoo3.com/%D9%85%D8%A7_%D9%87%D9%88_%D8%A7%D9%84%D8%A7%D9%86%D8%AA%D8%B1%D9%86%D8%AA%D8%9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SA" sz="6000" dirty="0" smtClean="0"/>
              <a:t>أساسيات استخدام الانترنت</a:t>
            </a:r>
            <a:endParaRPr lang="ar-SA" sz="6000" dirty="0"/>
          </a:p>
        </p:txBody>
      </p:sp>
      <p:sp>
        <p:nvSpPr>
          <p:cNvPr id="3" name="عنوان فرعي 2"/>
          <p:cNvSpPr>
            <a:spLocks noGrp="1"/>
          </p:cNvSpPr>
          <p:nvPr>
            <p:ph type="subTitle" idx="1"/>
          </p:nvPr>
        </p:nvSpPr>
        <p:spPr/>
        <p:txBody>
          <a:bodyPr/>
          <a:lstStyle/>
          <a:p>
            <a:pPr algn="ctr"/>
            <a:r>
              <a:rPr lang="ar-SA" dirty="0" smtClean="0"/>
              <a:t>مقدمة عن الانترنت والمتصفح</a:t>
            </a:r>
            <a:endParaRPr lang="ar-SA" dirty="0"/>
          </a:p>
        </p:txBody>
      </p:sp>
      <p:pic>
        <p:nvPicPr>
          <p:cNvPr id="2050" name="Picture 2" descr="أفضل 100 موقع على الإنترنت عليك معرفتها و استخدامه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21" y="499644"/>
            <a:ext cx="4019812" cy="30173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963099" y="942713"/>
            <a:ext cx="7772400" cy="1600200"/>
          </a:xfrm>
          <a:prstGeom prst="rect">
            <a:avLst/>
          </a:prstGeom>
        </p:spPr>
        <p:txBody>
          <a:bodyPr vert="horz" anchor="b">
            <a:normAutofit/>
            <a:scene3d>
              <a:camera prst="orthographicFront"/>
              <a:lightRig rig="soft" dir="t"/>
            </a:scene3d>
            <a:sp3d prstMaterial="softEdge">
              <a:bevelT w="25400" h="25400"/>
            </a:sp3d>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IQ" sz="3200" u="none" dirty="0"/>
              <a:t>استاذ المادة</a:t>
            </a:r>
            <a:endParaRPr lang="ar-SA" sz="2000" dirty="0"/>
          </a:p>
          <a:p>
            <a:pPr algn="ctr"/>
            <a:r>
              <a:rPr lang="ar-IQ" sz="3200" u="none" dirty="0" smtClean="0"/>
              <a:t> </a:t>
            </a:r>
            <a:r>
              <a:rPr lang="ar-IQ" sz="3200" u="none" dirty="0" err="1" smtClean="0"/>
              <a:t>م.يونس</a:t>
            </a:r>
            <a:r>
              <a:rPr lang="ar-IQ" sz="3200" u="none" dirty="0" smtClean="0"/>
              <a:t> كاظم حميد</a:t>
            </a:r>
          </a:p>
        </p:txBody>
      </p:sp>
    </p:spTree>
    <p:extLst>
      <p:ext uri="{BB962C8B-B14F-4D97-AF65-F5344CB8AC3E}">
        <p14:creationId xmlns:p14="http://schemas.microsoft.com/office/powerpoint/2010/main" val="704615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solidFill>
                  <a:schemeClr val="accent1"/>
                </a:solidFill>
              </a:rPr>
              <a:t>صفحة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76980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a:t>صفحة </a:t>
            </a:r>
            <a:r>
              <a:rPr lang="ar-SA" dirty="0" smtClean="0"/>
              <a:t>الويب</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a:t>في الشبكة العنكبوتية يتم وضع المعلومات في صفحات, ويمكنك تحميل صفحة الويب إلى جهازك باستخدام برنامج مستعرض الويب.</a:t>
            </a:r>
          </a:p>
          <a:p>
            <a:pPr algn="just"/>
            <a:r>
              <a:rPr lang="ar-SA" sz="2400" dirty="0"/>
              <a:t>مثل:</a:t>
            </a:r>
          </a:p>
          <a:p>
            <a:pPr algn="just"/>
            <a:endParaRPr lang="ar-SA" sz="2400" dirty="0">
              <a:solidFill>
                <a:schemeClr val="tx1"/>
              </a:solidFill>
            </a:endParaRP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80027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أمثلة على صفحات الويب</a:t>
            </a:r>
            <a:endParaRPr lang="ar-SA" dirty="0"/>
          </a:p>
        </p:txBody>
      </p:sp>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94867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519" t="8909" r="3078" b="5643"/>
          <a:stretch/>
        </p:blipFill>
        <p:spPr>
          <a:xfrm>
            <a:off x="0" y="0"/>
            <a:ext cx="12192000"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25474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317" t="13573" r="770" b="5271"/>
          <a:stretch/>
        </p:blipFill>
        <p:spPr>
          <a:xfrm>
            <a:off x="0" y="0"/>
            <a:ext cx="12192000"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005614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6542" t="13815" r="27203" b="4711"/>
          <a:stretch/>
        </p:blipFill>
        <p:spPr>
          <a:xfrm>
            <a:off x="0" y="0"/>
            <a:ext cx="12192000" cy="6857999"/>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57490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3750" t="14196" r="3382" b="5090"/>
          <a:stretch/>
        </p:blipFill>
        <p:spPr>
          <a:xfrm>
            <a:off x="1" y="0"/>
            <a:ext cx="12192000"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976474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solidFill>
                  <a:schemeClr val="accent1"/>
                </a:solidFill>
              </a:rPr>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10119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موقع ويب</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a:t>عبارة عن مجموعة من الصفحات المرتبطة بشركة أو هيئة حكومية أو منظمة أو شخص معين.</a:t>
            </a:r>
          </a:p>
          <a:p>
            <a:pPr algn="just">
              <a:lnSpc>
                <a:spcPct val="250000"/>
              </a:lnSpc>
            </a:pPr>
            <a:r>
              <a:rPr lang="ar-SA" sz="2400" dirty="0"/>
              <a:t>يتم تخزين مواقع الويب على </a:t>
            </a:r>
            <a:r>
              <a:rPr lang="ar-SA" sz="2400" dirty="0">
                <a:solidFill>
                  <a:schemeClr val="accent3"/>
                </a:solidFill>
              </a:rPr>
              <a:t>خادم الويب</a:t>
            </a:r>
            <a:r>
              <a:rPr lang="ar-SA" sz="2400" dirty="0"/>
              <a:t>.</a:t>
            </a:r>
          </a:p>
          <a:p>
            <a:pPr lvl="1" algn="just"/>
            <a:r>
              <a:rPr lang="ar-SA" sz="2400" dirty="0"/>
              <a:t>هو كمبيوتر خاص يجعل صفحات الويب متاحة لاستعراضها بواسطة مستخدمي الويب.</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96142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أمثلة على مواقع الويب</a:t>
            </a:r>
            <a:endParaRPr lang="ar-SA" dirty="0"/>
          </a:p>
        </p:txBody>
      </p:sp>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8978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a:solidFill>
                  <a:schemeClr val="tx1"/>
                </a:solidFill>
              </a:rPr>
              <a:t>مستعرض </a:t>
            </a:r>
            <a:r>
              <a:rPr lang="ar-SA" dirty="0" smtClean="0">
                <a:solidFill>
                  <a:schemeClr val="tx1"/>
                </a:solidFill>
              </a:rPr>
              <a:t>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222140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3488" t="14197" r="12218" b="5089"/>
          <a:stretch/>
        </p:blipFill>
        <p:spPr>
          <a:xfrm>
            <a:off x="1" y="0"/>
            <a:ext cx="12192000" cy="6856566"/>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00569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1039" t="14018" r="636" b="5267"/>
          <a:stretch/>
        </p:blipFill>
        <p:spPr>
          <a:xfrm>
            <a:off x="0" y="0"/>
            <a:ext cx="12192000"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275279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37" t="14375" r="5892" b="5803"/>
          <a:stretch/>
        </p:blipFill>
        <p:spPr>
          <a:xfrm>
            <a:off x="4354" y="0"/>
            <a:ext cx="12213772"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56773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l="2445" t="14197" r="1173" b="5804"/>
          <a:stretch/>
        </p:blipFill>
        <p:spPr>
          <a:xfrm>
            <a:off x="1" y="0"/>
            <a:ext cx="12191999" cy="6857999"/>
          </a:xfrm>
          <a:prstGeom prst="rect">
            <a:avLst/>
          </a:prstGeom>
        </p:spPr>
      </p:pic>
      <p:sp>
        <p:nvSpPr>
          <p:cNvPr id="2" name="عنصر نائب لرقم الشريحة 1"/>
          <p:cNvSpPr>
            <a:spLocks noGrp="1"/>
          </p:cNvSpPr>
          <p:nvPr>
            <p:ph type="sldNum" sz="quarter" idx="12"/>
          </p:nvPr>
        </p:nvSpPr>
        <p:spPr/>
        <p:txBody>
          <a:bodyPr>
            <a:normAutofit lnSpcReduction="10000"/>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069680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solidFill>
                  <a:schemeClr val="accent1"/>
                </a:solidFill>
              </a:rPr>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625412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عنوان ويب</a:t>
            </a:r>
            <a:endParaRPr lang="ar-SA" dirty="0"/>
          </a:p>
        </p:txBody>
      </p:sp>
      <p:sp>
        <p:nvSpPr>
          <p:cNvPr id="3" name="عنصر نائب للمحتوى 2"/>
          <p:cNvSpPr>
            <a:spLocks noGrp="1"/>
          </p:cNvSpPr>
          <p:nvPr>
            <p:ph idx="1"/>
          </p:nvPr>
        </p:nvSpPr>
        <p:spPr>
          <a:xfrm>
            <a:off x="1261872" y="1435030"/>
            <a:ext cx="9692640" cy="5029200"/>
          </a:xfrm>
        </p:spPr>
        <p:txBody>
          <a:bodyPr>
            <a:normAutofit/>
          </a:bodyPr>
          <a:lstStyle/>
          <a:p>
            <a:pPr algn="just"/>
            <a:r>
              <a:rPr lang="ar-SA" sz="2400" dirty="0"/>
              <a:t>كل صفحة على الويب لها عنوان فريد خاص يميزها عن بقية الصفحات.</a:t>
            </a:r>
          </a:p>
          <a:p>
            <a:pPr algn="just"/>
            <a:r>
              <a:rPr lang="ar-SA" sz="2400" dirty="0" smtClean="0"/>
              <a:t>يسمى </a:t>
            </a:r>
            <a:r>
              <a:rPr lang="ar-SA" sz="2400" dirty="0"/>
              <a:t>هذا العنوان بـ:</a:t>
            </a:r>
          </a:p>
          <a:p>
            <a:pPr marL="0" indent="0" algn="just">
              <a:buNone/>
            </a:pPr>
            <a:r>
              <a:rPr lang="ar-SA" sz="2400" dirty="0"/>
              <a:t> 			</a:t>
            </a:r>
            <a:r>
              <a:rPr lang="en-US" sz="2400" b="1" dirty="0">
                <a:solidFill>
                  <a:schemeClr val="accent3"/>
                </a:solidFill>
              </a:rPr>
              <a:t>URL</a:t>
            </a:r>
            <a:r>
              <a:rPr lang="en-US" sz="2400" dirty="0">
                <a:solidFill>
                  <a:schemeClr val="accent3"/>
                </a:solidFill>
              </a:rPr>
              <a:t> </a:t>
            </a:r>
            <a:r>
              <a:rPr lang="en-US" sz="2400" dirty="0"/>
              <a:t>(</a:t>
            </a:r>
            <a:r>
              <a:rPr lang="en-US" sz="2400" b="1" dirty="0">
                <a:solidFill>
                  <a:schemeClr val="accent3"/>
                </a:solidFill>
              </a:rPr>
              <a:t>U</a:t>
            </a:r>
            <a:r>
              <a:rPr lang="en-US" sz="2400" dirty="0"/>
              <a:t>niform </a:t>
            </a:r>
            <a:r>
              <a:rPr lang="en-US" sz="2400" b="1" dirty="0">
                <a:solidFill>
                  <a:schemeClr val="accent3"/>
                </a:solidFill>
              </a:rPr>
              <a:t>R</a:t>
            </a:r>
            <a:r>
              <a:rPr lang="en-US" sz="2400" dirty="0"/>
              <a:t>esource </a:t>
            </a:r>
            <a:r>
              <a:rPr lang="en-US" sz="2400" b="1" dirty="0">
                <a:solidFill>
                  <a:schemeClr val="accent3"/>
                </a:solidFill>
              </a:rPr>
              <a:t>L</a:t>
            </a:r>
            <a:r>
              <a:rPr lang="en-US" sz="2400" dirty="0"/>
              <a:t>ocator</a:t>
            </a:r>
            <a:r>
              <a:rPr lang="en-US" sz="2400" dirty="0" smtClean="0"/>
              <a:t>)</a:t>
            </a:r>
            <a:endParaRPr lang="ar-SA" sz="2400" dirty="0" smtClean="0"/>
          </a:p>
        </p:txBody>
      </p:sp>
      <p:sp>
        <p:nvSpPr>
          <p:cNvPr id="4" name="مستطيل 3"/>
          <p:cNvSpPr/>
          <p:nvPr/>
        </p:nvSpPr>
        <p:spPr>
          <a:xfrm>
            <a:off x="134471" y="3267634"/>
            <a:ext cx="11062088" cy="3416320"/>
          </a:xfrm>
          <a:prstGeom prst="rect">
            <a:avLst/>
          </a:prstGeom>
        </p:spPr>
        <p:txBody>
          <a:bodyPr wrap="square">
            <a:spAutoFit/>
          </a:bodyPr>
          <a:lstStyle/>
          <a:p>
            <a:pPr algn="r" rtl="1"/>
            <a:r>
              <a:rPr lang="ar-SA" sz="2400" b="1" u="sng" dirty="0" smtClean="0">
                <a:solidFill>
                  <a:schemeClr val="accent2">
                    <a:lumMod val="50000"/>
                  </a:schemeClr>
                </a:solidFill>
              </a:rPr>
              <a:t>يبدأ أي </a:t>
            </a:r>
            <a:r>
              <a:rPr lang="ar-SA" sz="2400" b="1" u="sng" dirty="0">
                <a:solidFill>
                  <a:schemeClr val="accent2">
                    <a:lumMod val="50000"/>
                  </a:schemeClr>
                </a:solidFill>
              </a:rPr>
              <a:t>عنوان على انترنت عادةً:</a:t>
            </a:r>
          </a:p>
          <a:p>
            <a:pPr marL="1088136" lvl="2" indent="-457200" algn="r" rtl="1">
              <a:buFont typeface="+mj-lt"/>
              <a:buAutoNum type="arabicPeriod"/>
            </a:pPr>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بروتوكول نقل ملفات </a:t>
            </a:r>
            <a:r>
              <a:rPr lang="ar-JO"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FTP</a:t>
            </a:r>
            <a:r>
              <a:rPr lang="ar-JO"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630936" lvl="2" indent="0" algn="r" rtl="1">
              <a:buNone/>
            </a:pPr>
            <a:r>
              <a:rPr lang="ar-JO" sz="2400" dirty="0"/>
              <a:t>عبارة عن بروتوكول اتصالات </a:t>
            </a:r>
            <a:r>
              <a:rPr lang="ar-SA" sz="2400" dirty="0"/>
              <a:t>مجموعه من القواعد والمقاييس تمكن اجهزة الحاسب من تبادل المعلومات من </a:t>
            </a:r>
            <a:r>
              <a:rPr lang="ar-JO" sz="2400" dirty="0"/>
              <a:t>جهاز حاسوب مباشرةً إلى جهاز حاسوب آخر بواسطة برنامج كطرف ثالث </a:t>
            </a:r>
            <a:r>
              <a:rPr lang="ar-JO" sz="2400" dirty="0" smtClean="0"/>
              <a:t>عادةً</a:t>
            </a:r>
            <a:endParaRPr lang="ar-SA" sz="2400" dirty="0" smtClean="0"/>
          </a:p>
          <a:p>
            <a:pPr marL="630936" lvl="2" indent="0" algn="r" rtl="1">
              <a:buNone/>
            </a:pPr>
            <a:endParaRPr lang="ar-SA" sz="2400" dirty="0"/>
          </a:p>
          <a:p>
            <a:pPr marL="1088136" lvl="2" indent="-457200" algn="r" rtl="1">
              <a:buFont typeface="+mj-lt"/>
              <a:buAutoNum type="arabicPeriod" startAt="2"/>
            </a:pPr>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اسم المؤسسة : </a:t>
            </a:r>
            <a:r>
              <a:rPr lang="ar-SA" sz="2400" dirty="0"/>
              <a:t>التي تحتفظ </a:t>
            </a:r>
            <a:r>
              <a:rPr lang="ar-SA" sz="2400" dirty="0" smtClean="0"/>
              <a:t>بالموقع</a:t>
            </a:r>
          </a:p>
          <a:p>
            <a:pPr marL="1088136" lvl="2" indent="-457200" algn="r" rtl="1">
              <a:buFont typeface="+mj-lt"/>
              <a:buAutoNum type="arabicPeriod" startAt="2"/>
            </a:pPr>
            <a:endParaRPr lang="ar-SA" sz="2400" dirty="0"/>
          </a:p>
          <a:p>
            <a:pPr marL="1088136" lvl="2" indent="-457200" algn="r" rtl="1">
              <a:buFont typeface="+mj-lt"/>
              <a:buAutoNum type="arabicPeriod" startAt="2"/>
            </a:pPr>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اللاحقة : </a:t>
            </a:r>
            <a:r>
              <a:rPr lang="ar-SA" sz="2400" dirty="0"/>
              <a:t>الذي يحدد نوع نشاط الموقع حكومي مثلاً او عسكري او تعليمي </a:t>
            </a:r>
            <a:endParaRPr lang="en-US" sz="2400" dirty="0"/>
          </a:p>
        </p:txBody>
      </p:sp>
      <p:sp>
        <p:nvSpPr>
          <p:cNvPr id="5" name="عنصر نائب لرقم الشريحة 4"/>
          <p:cNvSpPr>
            <a:spLocks noGrp="1"/>
          </p:cNvSpPr>
          <p:nvPr>
            <p:ph type="sldNum" sz="quarter" idx="12"/>
          </p:nvPr>
        </p:nvSpPr>
        <p:spPr/>
        <p:txBody>
          <a:bodyPr>
            <a:normAutofit lnSpcReduction="10000"/>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822507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عنوان ويب</a:t>
            </a:r>
            <a:endParaRPr lang="ar-SA" dirty="0"/>
          </a:p>
        </p:txBody>
      </p:sp>
      <p:sp>
        <p:nvSpPr>
          <p:cNvPr id="3" name="عنصر نائب للمحتوى 2"/>
          <p:cNvSpPr>
            <a:spLocks noGrp="1"/>
          </p:cNvSpPr>
          <p:nvPr>
            <p:ph idx="1"/>
          </p:nvPr>
        </p:nvSpPr>
        <p:spPr>
          <a:xfrm>
            <a:off x="1261872" y="1435030"/>
            <a:ext cx="9692640" cy="5029200"/>
          </a:xfrm>
        </p:spPr>
        <p:txBody>
          <a:bodyPr>
            <a:normAutofit/>
          </a:bodyPr>
          <a:lstStyle/>
          <a:p>
            <a:pPr marL="0" indent="0" algn="ctr">
              <a:buNone/>
            </a:pPr>
            <a:r>
              <a:rPr lang="en-US" sz="3600" dirty="0">
                <a:solidFill>
                  <a:schemeClr val="accent1">
                    <a:lumMod val="50000"/>
                  </a:schemeClr>
                </a:solidFill>
              </a:rPr>
              <a:t>https://</a:t>
            </a:r>
            <a:r>
              <a:rPr lang="en-US" sz="3600" dirty="0" smtClean="0">
                <a:solidFill>
                  <a:schemeClr val="accent1">
                    <a:lumMod val="50000"/>
                  </a:schemeClr>
                </a:solidFill>
              </a:rPr>
              <a:t>www.arabou.edu.sa</a:t>
            </a:r>
            <a:endParaRPr lang="ar-SA" sz="3600" dirty="0" smtClean="0">
              <a:solidFill>
                <a:schemeClr val="accent1">
                  <a:lumMod val="50000"/>
                </a:schemeClr>
              </a:solidFill>
            </a:endParaRPr>
          </a:p>
          <a:p>
            <a:pPr marL="0" indent="0" algn="ctr">
              <a:buNone/>
            </a:pPr>
            <a:endParaRPr lang="ar-SA" sz="3600" dirty="0" smtClean="0">
              <a:solidFill>
                <a:schemeClr val="accent1">
                  <a:lumMod val="50000"/>
                </a:schemeClr>
              </a:solidFill>
            </a:endParaRPr>
          </a:p>
        </p:txBody>
      </p:sp>
      <p:graphicFrame>
        <p:nvGraphicFramePr>
          <p:cNvPr id="5" name="عنصر نائب للمحتوى 3"/>
          <p:cNvGraphicFramePr>
            <a:graphicFrameLocks/>
          </p:cNvGraphicFramePr>
          <p:nvPr>
            <p:extLst>
              <p:ext uri="{D42A27DB-BD31-4B8C-83A1-F6EECF244321}">
                <p14:modId xmlns:p14="http://schemas.microsoft.com/office/powerpoint/2010/main" val="2431860934"/>
              </p:ext>
            </p:extLst>
          </p:nvPr>
        </p:nvGraphicFramePr>
        <p:xfrm>
          <a:off x="3079377" y="2212946"/>
          <a:ext cx="5791200" cy="4328160"/>
        </p:xfrm>
        <a:graphic>
          <a:graphicData uri="http://schemas.openxmlformats.org/drawingml/2006/table">
            <a:tbl>
              <a:tblPr rtl="1" firstRow="1" bandRow="1">
                <a:tableStyleId>{5C22544A-7EE6-4342-B048-85BDC9FD1C3A}</a:tableStyleId>
              </a:tblPr>
              <a:tblGrid>
                <a:gridCol w="2895600"/>
                <a:gridCol w="2895600"/>
              </a:tblGrid>
              <a:tr h="838200">
                <a:tc>
                  <a:txBody>
                    <a:bodyPr/>
                    <a:lstStyle/>
                    <a:p>
                      <a:pPr algn="ctr" rtl="1"/>
                      <a:r>
                        <a:rPr lang="ar-SA" dirty="0" smtClean="0"/>
                        <a:t>جزء العنوان  </a:t>
                      </a:r>
                      <a:r>
                        <a:rPr lang="en-US" dirty="0" smtClean="0"/>
                        <a:t>URL</a:t>
                      </a:r>
                      <a:endParaRPr lang="ar-SA" dirty="0"/>
                    </a:p>
                  </a:txBody>
                  <a:tcPr anchor="ctr"/>
                </a:tc>
                <a:tc>
                  <a:txBody>
                    <a:bodyPr/>
                    <a:lstStyle/>
                    <a:p>
                      <a:pPr algn="ctr" rtl="1"/>
                      <a:r>
                        <a:rPr lang="ar-SA" dirty="0" smtClean="0"/>
                        <a:t>المقصود</a:t>
                      </a:r>
                      <a:r>
                        <a:rPr lang="ar-SA" baseline="0" dirty="0" smtClean="0"/>
                        <a:t> بهذا الجزء من العنوان </a:t>
                      </a:r>
                      <a:endParaRPr lang="ar-SA" dirty="0"/>
                    </a:p>
                  </a:txBody>
                  <a:tcPr anchor="ctr"/>
                </a:tc>
              </a:tr>
              <a:tr h="746760">
                <a:tc>
                  <a:txBody>
                    <a:bodyPr/>
                    <a:lstStyle/>
                    <a:p>
                      <a:pPr algn="ctr" rtl="1"/>
                      <a:r>
                        <a:rPr lang="en-US" dirty="0" smtClean="0">
                          <a:solidFill>
                            <a:srgbClr val="210587"/>
                          </a:solidFill>
                        </a:rPr>
                        <a:t>https</a:t>
                      </a:r>
                      <a:endParaRPr lang="ar-SA" dirty="0">
                        <a:solidFill>
                          <a:srgbClr val="210587"/>
                        </a:solidFill>
                      </a:endParaRPr>
                    </a:p>
                  </a:txBody>
                  <a:tcPr anchor="ctr"/>
                </a:tc>
                <a:tc>
                  <a:txBody>
                    <a:bodyPr/>
                    <a:lstStyle/>
                    <a:p>
                      <a:pPr algn="ctr" rtl="1"/>
                      <a:r>
                        <a:rPr lang="ar-SA" dirty="0" smtClean="0"/>
                        <a:t>يستخدم ملقم </a:t>
                      </a:r>
                      <a:r>
                        <a:rPr lang="en-US" dirty="0" smtClean="0"/>
                        <a:t>Web</a:t>
                      </a:r>
                      <a:r>
                        <a:rPr lang="ar-SA" baseline="0" dirty="0" smtClean="0"/>
                        <a:t> هذا البرتوكول س</a:t>
                      </a:r>
                    </a:p>
                    <a:p>
                      <a:pPr algn="ctr" rtl="1"/>
                      <a:r>
                        <a:rPr lang="ar-SA" baseline="0" dirty="0" smtClean="0"/>
                        <a:t>وزياده حرف </a:t>
                      </a:r>
                      <a:r>
                        <a:rPr lang="en-US" baseline="0" dirty="0" smtClean="0"/>
                        <a:t>S </a:t>
                      </a:r>
                      <a:r>
                        <a:rPr lang="ar-SA" baseline="0" dirty="0" smtClean="0"/>
                        <a:t>للأمان </a:t>
                      </a:r>
                      <a:endParaRPr lang="ar-SA" dirty="0"/>
                    </a:p>
                  </a:txBody>
                  <a:tcPr anchor="ctr"/>
                </a:tc>
              </a:tr>
              <a:tr h="746760">
                <a:tc>
                  <a:txBody>
                    <a:bodyPr/>
                    <a:lstStyle/>
                    <a:p>
                      <a:pPr algn="ctr" rtl="1"/>
                      <a:r>
                        <a:rPr lang="en-US" dirty="0" smtClean="0">
                          <a:solidFill>
                            <a:srgbClr val="210587"/>
                          </a:solidFill>
                        </a:rPr>
                        <a:t>www</a:t>
                      </a:r>
                      <a:endParaRPr lang="ar-SA" dirty="0">
                        <a:solidFill>
                          <a:srgbClr val="210587"/>
                        </a:solidFill>
                      </a:endParaRPr>
                    </a:p>
                  </a:txBody>
                  <a:tcPr anchor="ctr"/>
                </a:tc>
                <a:tc>
                  <a:txBody>
                    <a:bodyPr/>
                    <a:lstStyle/>
                    <a:p>
                      <a:pPr algn="ctr" rtl="1"/>
                      <a:r>
                        <a:rPr lang="ar-SA" dirty="0" smtClean="0"/>
                        <a:t>يشير الى ان الموقع موجود على </a:t>
                      </a:r>
                      <a:endParaRPr lang="en-US" dirty="0" smtClean="0"/>
                    </a:p>
                    <a:p>
                      <a:pPr algn="ctr" rtl="1"/>
                      <a:r>
                        <a:rPr lang="en-US" dirty="0" smtClean="0"/>
                        <a:t>World Wide Web</a:t>
                      </a:r>
                      <a:endParaRPr lang="ar-SA" dirty="0"/>
                    </a:p>
                  </a:txBody>
                  <a:tcPr anchor="ctr"/>
                </a:tc>
              </a:tr>
              <a:tr h="746760">
                <a:tc>
                  <a:txBody>
                    <a:bodyPr/>
                    <a:lstStyle/>
                    <a:p>
                      <a:pPr algn="ctr" rtl="1"/>
                      <a:r>
                        <a:rPr lang="en-US" dirty="0" smtClean="0">
                          <a:solidFill>
                            <a:srgbClr val="210587"/>
                          </a:solidFill>
                        </a:rPr>
                        <a:t>arabou</a:t>
                      </a:r>
                      <a:endParaRPr lang="ar-SA" dirty="0">
                        <a:solidFill>
                          <a:srgbClr val="210587"/>
                        </a:solidFill>
                      </a:endParaRPr>
                    </a:p>
                  </a:txBody>
                  <a:tcPr anchor="ctr"/>
                </a:tc>
                <a:tc>
                  <a:txBody>
                    <a:bodyPr/>
                    <a:lstStyle/>
                    <a:p>
                      <a:pPr algn="ctr" rtl="1"/>
                      <a:r>
                        <a:rPr lang="ar-SA" dirty="0" smtClean="0"/>
                        <a:t>مستخدم</a:t>
                      </a:r>
                      <a:r>
                        <a:rPr lang="ar-SA" baseline="0" dirty="0" smtClean="0"/>
                        <a:t> الموقع ل جامعه </a:t>
                      </a:r>
                      <a:r>
                        <a:rPr lang="ar-SA" baseline="0" dirty="0" err="1" smtClean="0"/>
                        <a:t>العربيه</a:t>
                      </a:r>
                      <a:r>
                        <a:rPr lang="ar-SA" baseline="0" dirty="0" smtClean="0"/>
                        <a:t> المفتوحة </a:t>
                      </a:r>
                      <a:endParaRPr lang="ar-SA" dirty="0"/>
                    </a:p>
                  </a:txBody>
                  <a:tcPr anchor="ctr"/>
                </a:tc>
              </a:tr>
              <a:tr h="746760">
                <a:tc>
                  <a:txBody>
                    <a:bodyPr/>
                    <a:lstStyle/>
                    <a:p>
                      <a:pPr algn="ctr" rtl="1"/>
                      <a:r>
                        <a:rPr lang="en-US" dirty="0" smtClean="0">
                          <a:solidFill>
                            <a:srgbClr val="210587"/>
                          </a:solidFill>
                        </a:rPr>
                        <a:t>edu.sa</a:t>
                      </a:r>
                      <a:endParaRPr lang="ar-SA" dirty="0"/>
                    </a:p>
                  </a:txBody>
                  <a:tcPr anchor="ctr"/>
                </a:tc>
                <a:tc>
                  <a:txBody>
                    <a:bodyPr/>
                    <a:lstStyle/>
                    <a:p>
                      <a:pPr algn="ctr" rtl="1"/>
                      <a:r>
                        <a:rPr lang="ar-SA" dirty="0" smtClean="0"/>
                        <a:t>الموقع خاص بجهة</a:t>
                      </a:r>
                      <a:r>
                        <a:rPr lang="ar-SA" baseline="0" dirty="0" smtClean="0"/>
                        <a:t> تعليمة ومسجل في المملكة العربية السعودية </a:t>
                      </a:r>
                      <a:endParaRPr lang="ar-SA" dirty="0"/>
                    </a:p>
                  </a:txBody>
                  <a:tcPr anchor="ctr"/>
                </a:tc>
              </a:tr>
            </a:tbl>
          </a:graphicData>
        </a:graphic>
      </p:graphicFrame>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2956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67742" y="220990"/>
            <a:ext cx="9692640" cy="5029200"/>
          </a:xfrm>
        </p:spPr>
        <p:txBody>
          <a:bodyPr>
            <a:normAutofit/>
          </a:bodyPr>
          <a:lstStyle/>
          <a:p>
            <a:r>
              <a:rPr lang="ar-SA" sz="3600" dirty="0">
                <a:solidFill>
                  <a:schemeClr val="accent1">
                    <a:lumMod val="50000"/>
                  </a:schemeClr>
                </a:solidFill>
              </a:rPr>
              <a:t>تنتهي عادة عناوين المواقع بحروف ترمز الى اسم المنظمة او البلد التي تنتمي اليها صاحب العنوان </a:t>
            </a:r>
          </a:p>
          <a:p>
            <a:pPr marL="0" indent="0" algn="ctr">
              <a:buNone/>
            </a:pPr>
            <a:endParaRPr lang="ar-SA" sz="2800" dirty="0" smtClean="0">
              <a:solidFill>
                <a:schemeClr val="accent1">
                  <a:lumMod val="50000"/>
                </a:schemeClr>
              </a:solidFill>
            </a:endParaRPr>
          </a:p>
        </p:txBody>
      </p:sp>
      <p:graphicFrame>
        <p:nvGraphicFramePr>
          <p:cNvPr id="6" name="Table 2"/>
          <p:cNvGraphicFramePr>
            <a:graphicFrameLocks noGrp="1"/>
          </p:cNvGraphicFramePr>
          <p:nvPr>
            <p:extLst>
              <p:ext uri="{D42A27DB-BD31-4B8C-83A1-F6EECF244321}">
                <p14:modId xmlns:p14="http://schemas.microsoft.com/office/powerpoint/2010/main" val="1813357833"/>
              </p:ext>
            </p:extLst>
          </p:nvPr>
        </p:nvGraphicFramePr>
        <p:xfrm>
          <a:off x="1963271" y="1739152"/>
          <a:ext cx="7745506" cy="4068859"/>
        </p:xfrm>
        <a:graphic>
          <a:graphicData uri="http://schemas.openxmlformats.org/drawingml/2006/table">
            <a:tbl>
              <a:tblPr rtl="1" firstRow="1" bandRow="1">
                <a:tableStyleId>{ED083AE6-46FA-4A59-8FB0-9F97EB10719F}</a:tableStyleId>
              </a:tblPr>
              <a:tblGrid>
                <a:gridCol w="3375212"/>
                <a:gridCol w="4370294"/>
              </a:tblGrid>
              <a:tr h="510315">
                <a:tc>
                  <a:txBody>
                    <a:bodyPr/>
                    <a:lstStyle/>
                    <a:p>
                      <a:pPr algn="ctr" rtl="1"/>
                      <a:r>
                        <a:rPr lang="ar-SA" sz="2800" dirty="0" smtClean="0">
                          <a:solidFill>
                            <a:schemeClr val="bg1"/>
                          </a:solidFill>
                        </a:rPr>
                        <a:t>النطاق (اللاحقة)</a:t>
                      </a:r>
                      <a:endParaRPr lang="ar-SA" sz="2800" dirty="0">
                        <a:solidFill>
                          <a:schemeClr val="bg1"/>
                        </a:solidFill>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r>
                        <a:rPr lang="ar-SA" sz="2800" dirty="0" smtClean="0">
                          <a:solidFill>
                            <a:schemeClr val="bg1"/>
                          </a:solidFill>
                        </a:rPr>
                        <a:t>معناه</a:t>
                      </a:r>
                      <a:endParaRPr lang="ar-SA" sz="2800" dirty="0">
                        <a:solidFill>
                          <a:schemeClr val="bg1"/>
                        </a:solidFill>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10315">
                <a:tc>
                  <a:txBody>
                    <a:bodyPr/>
                    <a:lstStyle/>
                    <a:p>
                      <a:pPr algn="ctr" rtl="1"/>
                      <a:r>
                        <a:rPr lang="en-US" sz="2800" dirty="0" smtClean="0"/>
                        <a:t>.com</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مؤسسة</a:t>
                      </a:r>
                      <a:r>
                        <a:rPr lang="ar-SA" sz="2400" baseline="0" dirty="0" smtClean="0"/>
                        <a:t> تجارية</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315">
                <a:tc>
                  <a:txBody>
                    <a:bodyPr/>
                    <a:lstStyle/>
                    <a:p>
                      <a:pPr algn="ctr" rtl="1"/>
                      <a:r>
                        <a:rPr lang="en-US" sz="2800" dirty="0" smtClean="0"/>
                        <a:t>.</a:t>
                      </a:r>
                      <a:r>
                        <a:rPr lang="en-US" sz="2800" dirty="0" err="1" smtClean="0"/>
                        <a:t>gov</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مؤسسة حكومية</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851">
                <a:tc>
                  <a:txBody>
                    <a:bodyPr/>
                    <a:lstStyle/>
                    <a:p>
                      <a:pPr algn="ctr" rtl="1"/>
                      <a:r>
                        <a:rPr lang="en-US" sz="2800" dirty="0" smtClean="0"/>
                        <a:t>.org</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مؤسسة غير تجارية ( غير</a:t>
                      </a:r>
                      <a:r>
                        <a:rPr lang="ar-SA" sz="2400" baseline="0" dirty="0" smtClean="0"/>
                        <a:t> ربحية)</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315">
                <a:tc>
                  <a:txBody>
                    <a:bodyPr/>
                    <a:lstStyle/>
                    <a:p>
                      <a:pPr algn="ctr" rtl="1"/>
                      <a:r>
                        <a:rPr lang="en-US" sz="2800" dirty="0" err="1" smtClean="0"/>
                        <a:t>.net</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الشبكات</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315">
                <a:tc>
                  <a:txBody>
                    <a:bodyPr/>
                    <a:lstStyle/>
                    <a:p>
                      <a:pPr algn="ctr" rtl="1"/>
                      <a:r>
                        <a:rPr lang="en-US" sz="2800" dirty="0" smtClean="0"/>
                        <a:t>.</a:t>
                      </a:r>
                      <a:r>
                        <a:rPr lang="en-US" sz="2800" dirty="0" err="1" smtClean="0"/>
                        <a:t>edu</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مؤسسة تعليمية</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208">
                <a:tc>
                  <a:txBody>
                    <a:bodyPr/>
                    <a:lstStyle/>
                    <a:p>
                      <a:pPr algn="ctr" rtl="1"/>
                      <a:r>
                        <a:rPr lang="en-US" sz="2800" dirty="0" smtClean="0"/>
                        <a:t>.mil</a:t>
                      </a:r>
                      <a:endParaRPr lang="ar-SA" sz="28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2400" dirty="0" smtClean="0"/>
                        <a:t>الهيئات العسكرية</a:t>
                      </a:r>
                      <a:endParaRPr lang="ar-SA" sz="2400" dirty="0">
                        <a:latin typeface="Monotype Koufi" pitchFamily="2" charset="-78"/>
                        <a:ea typeface="Monotype Koufi" pitchFamily="2" charset="-7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عنصر نائب لرقم الشريحة 1"/>
          <p:cNvSpPr>
            <a:spLocks noGrp="1"/>
          </p:cNvSpPr>
          <p:nvPr>
            <p:ph type="sldNum" sz="quarter" idx="12"/>
          </p:nvPr>
        </p:nvSpPr>
        <p:spPr/>
        <p:txBody>
          <a:bodyPr>
            <a:normAutofit lnSpcReduction="10000"/>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75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5735" r="1" b="34332"/>
          <a:stretch/>
        </p:blipFill>
        <p:spPr>
          <a:xfrm>
            <a:off x="0" y="0"/>
            <a:ext cx="12218126" cy="6858000"/>
          </a:xfrm>
          <a:prstGeom prst="rect">
            <a:avLst/>
          </a:prstGeom>
        </p:spPr>
      </p:pic>
      <p:sp>
        <p:nvSpPr>
          <p:cNvPr id="3" name="عنصر نائب لرقم الشريحة 2"/>
          <p:cNvSpPr>
            <a:spLocks noGrp="1"/>
          </p:cNvSpPr>
          <p:nvPr>
            <p:ph type="sldNum" sz="quarter" idx="12"/>
          </p:nvPr>
        </p:nvSpPr>
        <p:spPr/>
        <p:txBody>
          <a:bodyPr>
            <a:normAutofit lnSpcReduction="10000"/>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564347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solidFill>
                  <a:schemeClr val="accent1"/>
                </a:solidFill>
              </a:rPr>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789075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solidFill>
                  <a:schemeClr val="accent1"/>
                </a:solidFill>
              </a:rPr>
              <a:t>مقدمة عن الانترنت.</a:t>
            </a:r>
          </a:p>
          <a:p>
            <a:r>
              <a:rPr lang="ar-SA" dirty="0">
                <a:solidFill>
                  <a:schemeClr val="tx1"/>
                </a:solidFill>
              </a:rPr>
              <a:t>مستعرض </a:t>
            </a:r>
            <a:r>
              <a:rPr lang="ar-SA" dirty="0" smtClean="0">
                <a:solidFill>
                  <a:schemeClr val="tx1"/>
                </a:solidFill>
              </a:rPr>
              <a:t>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513310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الارتباطات</a:t>
            </a:r>
            <a:endParaRPr lang="ar-SA" dirty="0"/>
          </a:p>
        </p:txBody>
      </p:sp>
      <p:sp>
        <p:nvSpPr>
          <p:cNvPr id="3" name="عنصر نائب للمحتوى 2"/>
          <p:cNvSpPr>
            <a:spLocks noGrp="1"/>
          </p:cNvSpPr>
          <p:nvPr>
            <p:ph idx="1"/>
          </p:nvPr>
        </p:nvSpPr>
        <p:spPr>
          <a:xfrm>
            <a:off x="1261872" y="1828800"/>
            <a:ext cx="9692640" cy="5029200"/>
          </a:xfrm>
        </p:spPr>
        <p:txBody>
          <a:bodyPr>
            <a:normAutofit/>
          </a:bodyPr>
          <a:lstStyle/>
          <a:p>
            <a:pPr algn="just"/>
            <a:r>
              <a:rPr lang="ar-SA" sz="2400" dirty="0" smtClean="0"/>
              <a:t>الارتباط </a:t>
            </a:r>
            <a:r>
              <a:rPr lang="en-US" sz="2400" dirty="0" smtClean="0"/>
              <a:t>Link</a:t>
            </a:r>
            <a:r>
              <a:rPr lang="ar-SA" sz="2400" dirty="0" smtClean="0"/>
              <a:t> – </a:t>
            </a:r>
            <a:r>
              <a:rPr lang="ar-SA" sz="2400" dirty="0" smtClean="0">
                <a:solidFill>
                  <a:schemeClr val="accent1">
                    <a:lumMod val="50000"/>
                  </a:schemeClr>
                </a:solidFill>
              </a:rPr>
              <a:t>يسمى أيضاً بـ الارتباط التشعبي </a:t>
            </a:r>
            <a:r>
              <a:rPr lang="en-US" sz="2400" dirty="0" smtClean="0">
                <a:solidFill>
                  <a:schemeClr val="accent1">
                    <a:lumMod val="50000"/>
                  </a:schemeClr>
                </a:solidFill>
              </a:rPr>
              <a:t>Hyperlink</a:t>
            </a:r>
            <a:endParaRPr lang="en-US" sz="2400" dirty="0">
              <a:solidFill>
                <a:schemeClr val="accent1">
                  <a:lumMod val="50000"/>
                </a:schemeClr>
              </a:solidFill>
            </a:endParaRPr>
          </a:p>
          <a:p>
            <a:pPr algn="just"/>
            <a:endParaRPr lang="en-US" sz="2400" dirty="0" smtClean="0">
              <a:solidFill>
                <a:schemeClr val="accent1">
                  <a:lumMod val="50000"/>
                </a:schemeClr>
              </a:solidFill>
            </a:endParaRPr>
          </a:p>
          <a:p>
            <a:pPr algn="just"/>
            <a:r>
              <a:rPr lang="ar-SA" sz="2400" dirty="0" smtClean="0"/>
              <a:t>هو عبارة عن إشارة لصفحة ويب أخرى.</a:t>
            </a:r>
          </a:p>
          <a:p>
            <a:pPr algn="just"/>
            <a:endParaRPr lang="ar-SA" sz="2400" dirty="0"/>
          </a:p>
          <a:p>
            <a:pPr algn="just"/>
            <a:r>
              <a:rPr lang="ar-SA" sz="2400" b="1" u="sng" dirty="0" smtClean="0"/>
              <a:t>يمكن أن يكون الارتباط عبارة عن:</a:t>
            </a:r>
          </a:p>
          <a:p>
            <a:pPr algn="just"/>
            <a:r>
              <a:rPr lang="ar-SA" sz="2400" dirty="0" smtClean="0"/>
              <a:t>نص (في الغالب يظهر بلون مختلف أو تحته خط).</a:t>
            </a:r>
          </a:p>
          <a:p>
            <a:pPr algn="just"/>
            <a:r>
              <a:rPr lang="ar-SA" sz="2400" dirty="0" smtClean="0"/>
              <a:t>صورة عندما تنقر عليها يقوم بتحميل صفحة ويب أخرى.</a:t>
            </a:r>
          </a:p>
          <a:p>
            <a:pPr lvl="1" algn="just">
              <a:lnSpc>
                <a:spcPct val="200000"/>
              </a:lnSpc>
            </a:pPr>
            <a:r>
              <a:rPr lang="ar-SA" sz="2400" dirty="0" smtClean="0">
                <a:solidFill>
                  <a:schemeClr val="accent1"/>
                </a:solidFill>
              </a:rPr>
              <a:t>هذه الصفحة يمكن أن تكون في نفس الموقع أو تكون ضمن موقع آخر.</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2573660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t>الارتباطات.</a:t>
            </a:r>
          </a:p>
          <a:p>
            <a:r>
              <a:rPr lang="ar-SA" dirty="0" smtClean="0">
                <a:solidFill>
                  <a:schemeClr val="accent1"/>
                </a:solidFill>
              </a:rPr>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930030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موفر خدمة الانترنت</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a:t>موفر خدمة </a:t>
            </a:r>
            <a:r>
              <a:rPr lang="ar-SA" sz="2400" dirty="0" smtClean="0"/>
              <a:t>الانترنت:</a:t>
            </a:r>
          </a:p>
          <a:p>
            <a:pPr marL="0" indent="0" algn="just">
              <a:buNone/>
            </a:pPr>
            <a:r>
              <a:rPr lang="ar-SA" sz="2400" dirty="0"/>
              <a:t>	</a:t>
            </a:r>
            <a:r>
              <a:rPr lang="ar-SA" sz="2400" dirty="0" smtClean="0"/>
              <a:t>	</a:t>
            </a:r>
            <a:r>
              <a:rPr lang="en-US" sz="2400" b="1" dirty="0" smtClean="0">
                <a:solidFill>
                  <a:schemeClr val="accent3"/>
                </a:solidFill>
              </a:rPr>
              <a:t>ISP</a:t>
            </a:r>
            <a:r>
              <a:rPr lang="en-US" sz="2400" dirty="0" smtClean="0">
                <a:solidFill>
                  <a:schemeClr val="accent3"/>
                </a:solidFill>
              </a:rPr>
              <a:t> </a:t>
            </a:r>
            <a:r>
              <a:rPr lang="en-US" sz="2400" dirty="0" smtClean="0"/>
              <a:t>(</a:t>
            </a:r>
            <a:r>
              <a:rPr lang="en-US" sz="2400" b="1" dirty="0" smtClean="0">
                <a:solidFill>
                  <a:schemeClr val="accent3"/>
                </a:solidFill>
              </a:rPr>
              <a:t>I</a:t>
            </a:r>
            <a:r>
              <a:rPr lang="en-US" sz="2400" dirty="0" smtClean="0"/>
              <a:t>nternet </a:t>
            </a:r>
            <a:r>
              <a:rPr lang="en-US" sz="2400" b="1" dirty="0">
                <a:solidFill>
                  <a:schemeClr val="accent3"/>
                </a:solidFill>
              </a:rPr>
              <a:t>S</a:t>
            </a:r>
            <a:r>
              <a:rPr lang="en-US" sz="2400" dirty="0" smtClean="0"/>
              <a:t>ervice </a:t>
            </a:r>
            <a:r>
              <a:rPr lang="en-US" sz="2400" b="1" dirty="0">
                <a:solidFill>
                  <a:schemeClr val="accent3"/>
                </a:solidFill>
              </a:rPr>
              <a:t>P</a:t>
            </a:r>
            <a:r>
              <a:rPr lang="en-US" sz="2400" dirty="0" smtClean="0"/>
              <a:t>rovider)</a:t>
            </a:r>
            <a:endParaRPr lang="ar-SA" sz="2400" dirty="0" smtClean="0"/>
          </a:p>
          <a:p>
            <a:pPr marL="0" indent="0" algn="just">
              <a:buNone/>
            </a:pPr>
            <a:endParaRPr lang="ar-SA" sz="2400" dirty="0"/>
          </a:p>
          <a:p>
            <a:pPr algn="just"/>
            <a:r>
              <a:rPr lang="ar-SA" sz="2400" dirty="0" smtClean="0"/>
              <a:t>يسمح من الاتصال بالإنترنت مباشر.</a:t>
            </a:r>
            <a:endParaRPr lang="ar-SA" sz="2400" dirty="0"/>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848158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solidFill>
                  <a:schemeClr val="accent1"/>
                </a:solidFill>
              </a:rPr>
              <a:t>الشبكة العنكبوتية العالمية </a:t>
            </a:r>
            <a:r>
              <a:rPr lang="en-US" dirty="0" smtClean="0">
                <a:solidFill>
                  <a:schemeClr val="accent1"/>
                </a:solidFill>
              </a:rPr>
              <a:t>WWW</a:t>
            </a:r>
            <a:r>
              <a:rPr lang="ar-SA" dirty="0" smtClean="0">
                <a:solidFill>
                  <a:schemeClr val="accent1"/>
                </a:solidFill>
              </a:rPr>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697861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r>
              <a:rPr lang="ar-SA" dirty="0"/>
              <a:t>الشبكة العنكبوتية العالمية </a:t>
            </a:r>
            <a:r>
              <a:rPr lang="en-US" dirty="0" smtClean="0"/>
              <a:t>WWW</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smtClean="0"/>
              <a:t>شبكة الاتصال العالمية أو العنكبوتية أو العنقودية:</a:t>
            </a:r>
          </a:p>
          <a:p>
            <a:pPr marL="0" indent="0" algn="ctr">
              <a:buNone/>
            </a:pPr>
            <a:r>
              <a:rPr lang="en-US" sz="2400" b="1" dirty="0">
                <a:solidFill>
                  <a:schemeClr val="accent3"/>
                </a:solidFill>
              </a:rPr>
              <a:t>WWW</a:t>
            </a:r>
            <a:r>
              <a:rPr lang="en-US" sz="2400" dirty="0" smtClean="0"/>
              <a:t> (</a:t>
            </a:r>
            <a:r>
              <a:rPr lang="en-US" sz="2400" b="1" dirty="0" smtClean="0">
                <a:solidFill>
                  <a:schemeClr val="accent3"/>
                </a:solidFill>
              </a:rPr>
              <a:t>W</a:t>
            </a:r>
            <a:r>
              <a:rPr lang="en-US" sz="2400" dirty="0" smtClean="0"/>
              <a:t>orld </a:t>
            </a:r>
            <a:r>
              <a:rPr lang="en-US" sz="2400" b="1" dirty="0">
                <a:solidFill>
                  <a:schemeClr val="accent3"/>
                </a:solidFill>
              </a:rPr>
              <a:t>W</a:t>
            </a:r>
            <a:r>
              <a:rPr lang="en-US" sz="2400" dirty="0" smtClean="0"/>
              <a:t>ide </a:t>
            </a:r>
            <a:r>
              <a:rPr lang="en-US" sz="2400" b="1" dirty="0">
                <a:solidFill>
                  <a:schemeClr val="accent3"/>
                </a:solidFill>
              </a:rPr>
              <a:t>W</a:t>
            </a:r>
            <a:r>
              <a:rPr lang="en-US" sz="2400" dirty="0" smtClean="0"/>
              <a:t>eb)</a:t>
            </a:r>
            <a:endParaRPr lang="en-US" sz="2400" b="1" dirty="0">
              <a:solidFill>
                <a:schemeClr val="accent3"/>
              </a:solidFill>
            </a:endParaRPr>
          </a:p>
          <a:p>
            <a:endParaRPr lang="ar-SA" sz="2400" dirty="0" smtClean="0"/>
          </a:p>
          <a:p>
            <a:r>
              <a:rPr lang="ar-SA" sz="2400" dirty="0" smtClean="0"/>
              <a:t>عبارة عن مجموعة من الحاسبات الرئيسية على مستوى العالم متصلة أو يمكن الاتصال بها على مدار 24 ساعة طبقا لنوع الاتصال.</a:t>
            </a:r>
          </a:p>
          <a:p>
            <a:endParaRPr lang="ar-SA" sz="2400" dirty="0" smtClean="0"/>
          </a:p>
          <a:p>
            <a:r>
              <a:rPr lang="ar-SA" sz="2400" dirty="0" smtClean="0">
                <a:solidFill>
                  <a:schemeClr val="accent1"/>
                </a:solidFill>
              </a:rPr>
              <a:t>سميت بهذا الاسم: </a:t>
            </a:r>
            <a:r>
              <a:rPr lang="ar-SA" sz="2400" dirty="0" smtClean="0"/>
              <a:t>لكونها تجمع بطريقة الاتصال المباشر أو عند الطلب بين مختلف الأجهزة ونظم التشغيل وقواعد البيانات بمختلف اللغات على مستوى العالم.</a:t>
            </a:r>
            <a:endParaRPr lang="ar-SA" sz="2400" dirty="0"/>
          </a:p>
        </p:txBody>
      </p:sp>
      <p:pic>
        <p:nvPicPr>
          <p:cNvPr id="3074" name="Picture 2" descr="http://albiladpress.com/newsimage/13458301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0" y="1471618"/>
            <a:ext cx="2783568" cy="2028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862771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solidFill>
                  <a:schemeClr val="accent1"/>
                </a:solidFill>
              </a:rPr>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667251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البريد الالكتروني</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smtClean="0"/>
              <a:t>البريد الالكتروني مثل </a:t>
            </a:r>
            <a:r>
              <a:rPr lang="ar-SA" sz="2400" dirty="0" smtClean="0">
                <a:solidFill>
                  <a:schemeClr val="accent1"/>
                </a:solidFill>
              </a:rPr>
              <a:t>البريد العادي </a:t>
            </a:r>
            <a:r>
              <a:rPr lang="ar-SA" sz="2400" dirty="0" smtClean="0"/>
              <a:t>يمكنك إرسال رسالة «نص مكتوب» أو «شريط كاسيت» </a:t>
            </a:r>
          </a:p>
          <a:p>
            <a:pPr algn="just"/>
            <a:r>
              <a:rPr lang="ar-SA" sz="2400" dirty="0" smtClean="0"/>
              <a:t>بعد أن يتسلمها المرسل إليه يفكر في الرد ثم يختار طريقة الرد المناسبة سوء نص مكتوب أو مسموع, بواسطة البريد الالكتروني.</a:t>
            </a:r>
          </a:p>
          <a:p>
            <a:pPr algn="just"/>
            <a:endParaRPr lang="ar-SA" sz="2400" dirty="0"/>
          </a:p>
          <a:p>
            <a:pPr algn="just"/>
            <a:r>
              <a:rPr lang="ar-SA" sz="2400" dirty="0" smtClean="0"/>
              <a:t>قد تستغرق هذه العملية أياماً ولكن بواسطة البريد الالكتروني قد تستغرق بضع ثواني أو ساعات قليلة.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382124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marL="624078" indent="-514350">
              <a:buFont typeface="+mj-lt"/>
              <a:buAutoNum type="arabicPeriod"/>
            </a:pPr>
            <a:r>
              <a:rPr lang="ar-SA" sz="4000" dirty="0"/>
              <a:t>السرعة </a:t>
            </a:r>
          </a:p>
          <a:p>
            <a:pPr marL="624078" indent="-514350">
              <a:buFont typeface="+mj-lt"/>
              <a:buAutoNum type="arabicPeriod"/>
            </a:pPr>
            <a:r>
              <a:rPr lang="ar-SA" sz="4000" dirty="0"/>
              <a:t>قله التكلفة </a:t>
            </a:r>
          </a:p>
          <a:p>
            <a:pPr marL="624078" indent="-514350">
              <a:buFont typeface="+mj-lt"/>
              <a:buAutoNum type="arabicPeriod"/>
            </a:pPr>
            <a:r>
              <a:rPr lang="ar-SA" sz="4000" dirty="0"/>
              <a:t>ارد عليها في أي وقت </a:t>
            </a:r>
          </a:p>
        </p:txBody>
      </p:sp>
      <p:sp>
        <p:nvSpPr>
          <p:cNvPr id="3" name="عنصر نائب لرقم الشريحة 2"/>
          <p:cNvSpPr>
            <a:spLocks noGrp="1"/>
          </p:cNvSpPr>
          <p:nvPr>
            <p:ph type="sldNum" sz="quarter" idx="12"/>
          </p:nvPr>
        </p:nvSpPr>
        <p:spPr/>
        <p:txBody>
          <a:bodyPr>
            <a:normAutofit lnSpcReduction="10000"/>
          </a:bodyPr>
          <a:lstStyle/>
          <a:p>
            <a:fld id="{3A0EB1C0-FA3A-4485-9C89-742756E44AE0}" type="slidenum">
              <a:rPr lang="ar-SA" smtClean="0"/>
              <a:pPr/>
              <a:t>37</a:t>
            </a:fld>
            <a:endParaRPr lang="ar-SA"/>
          </a:p>
        </p:txBody>
      </p:sp>
      <p:sp>
        <p:nvSpPr>
          <p:cNvPr id="4" name="عنوان 3"/>
          <p:cNvSpPr>
            <a:spLocks noGrp="1"/>
          </p:cNvSpPr>
          <p:nvPr>
            <p:ph type="title"/>
          </p:nvPr>
        </p:nvSpPr>
        <p:spPr/>
        <p:txBody>
          <a:bodyPr>
            <a:normAutofit/>
          </a:bodyPr>
          <a:lstStyle/>
          <a:p>
            <a:r>
              <a:rPr lang="ar-SA" sz="3600" dirty="0" smtClean="0">
                <a:ln w="12700">
                  <a:solidFill>
                    <a:schemeClr val="tx2">
                      <a:satMod val="155000"/>
                    </a:schemeClr>
                  </a:solidFill>
                  <a:prstDash val="solid"/>
                </a:ln>
                <a:effectLst>
                  <a:outerShdw blurRad="41275" dist="20320" dir="1800000" algn="tl" rotWithShape="0">
                    <a:srgbClr val="000000">
                      <a:alpha val="40000"/>
                    </a:srgbClr>
                  </a:outerShdw>
                </a:effectLst>
              </a:rPr>
              <a:t>وظيفة البريد الالكتروني ومميزات </a:t>
            </a:r>
            <a:r>
              <a:rPr lang="en-US" sz="3600" dirty="0" smtClean="0">
                <a:ln w="12700">
                  <a:solidFill>
                    <a:schemeClr val="tx2">
                      <a:satMod val="155000"/>
                    </a:schemeClr>
                  </a:solidFill>
                  <a:prstDash val="solid"/>
                </a:ln>
                <a:effectLst>
                  <a:outerShdw blurRad="41275" dist="20320" dir="1800000" algn="tl" rotWithShape="0">
                    <a:srgbClr val="000000">
                      <a:alpha val="40000"/>
                    </a:srgbClr>
                  </a:outerShdw>
                </a:effectLst>
              </a:rPr>
              <a:t>Email</a:t>
            </a:r>
            <a:endParaRPr lang="ar-SA" sz="360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28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solidFill>
                  <a:schemeClr val="accent1"/>
                </a:solidFill>
              </a:rPr>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993115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عنوان البريد الالكتروني</a:t>
            </a:r>
            <a:endParaRPr lang="ar-SA" dirty="0"/>
          </a:p>
        </p:txBody>
      </p:sp>
      <p:sp>
        <p:nvSpPr>
          <p:cNvPr id="3" name="عنصر نائب للمحتوى 2"/>
          <p:cNvSpPr>
            <a:spLocks noGrp="1"/>
          </p:cNvSpPr>
          <p:nvPr>
            <p:ph idx="1"/>
          </p:nvPr>
        </p:nvSpPr>
        <p:spPr>
          <a:xfrm>
            <a:off x="1261872" y="1828800"/>
            <a:ext cx="9692640" cy="4833257"/>
          </a:xfrm>
        </p:spPr>
        <p:txBody>
          <a:bodyPr>
            <a:normAutofit/>
          </a:bodyPr>
          <a:lstStyle/>
          <a:p>
            <a:pPr algn="just"/>
            <a:r>
              <a:rPr lang="ar-SA" sz="2400" dirty="0" smtClean="0"/>
              <a:t>هو مجموعة من الحروف التي تعرف موقع صندوق البريد على </a:t>
            </a:r>
            <a:r>
              <a:rPr lang="ar-SA" sz="2400" dirty="0" err="1" smtClean="0"/>
              <a:t>النترنت</a:t>
            </a:r>
            <a:r>
              <a:rPr lang="ar-SA" sz="2400" dirty="0" smtClean="0"/>
              <a:t> بشكل فريد.</a:t>
            </a:r>
          </a:p>
          <a:p>
            <a:pPr algn="just"/>
            <a:endParaRPr lang="ar-SA" sz="2400" dirty="0"/>
          </a:p>
          <a:p>
            <a:pPr algn="just"/>
            <a:r>
              <a:rPr lang="ar-SA" sz="2400" b="1" u="sng" dirty="0" smtClean="0"/>
              <a:t>جميع عناوين البريد الالكتروني لها صيغة واحدة, وهي:</a:t>
            </a:r>
          </a:p>
          <a:p>
            <a:pPr marL="0" indent="0" algn="just">
              <a:buNone/>
            </a:pPr>
            <a:r>
              <a:rPr lang="ar-SA" sz="2400" b="1" dirty="0">
                <a:solidFill>
                  <a:schemeClr val="accent3"/>
                </a:solidFill>
              </a:rPr>
              <a:t>	</a:t>
            </a:r>
            <a:r>
              <a:rPr lang="ar-SA" sz="2400" b="1" dirty="0" smtClean="0">
                <a:solidFill>
                  <a:schemeClr val="accent3"/>
                </a:solidFill>
              </a:rPr>
              <a:t>			</a:t>
            </a:r>
            <a:r>
              <a:rPr lang="en-US" sz="2400" b="1" dirty="0" smtClean="0">
                <a:solidFill>
                  <a:schemeClr val="accent3"/>
                </a:solidFill>
              </a:rPr>
              <a:t>Username @ Domain.</a:t>
            </a:r>
            <a:endParaRPr lang="ar-SA" sz="2400" b="1" dirty="0" smtClean="0">
              <a:solidFill>
                <a:schemeClr val="accent3"/>
              </a:solidFill>
            </a:endParaRPr>
          </a:p>
          <a:p>
            <a:pPr algn="just"/>
            <a:r>
              <a:rPr lang="en-US" sz="2400" b="1" dirty="0" smtClean="0">
                <a:solidFill>
                  <a:schemeClr val="accent3"/>
                </a:solidFill>
              </a:rPr>
              <a:t>Username</a:t>
            </a:r>
            <a:r>
              <a:rPr lang="ar-SA" sz="2400" b="1" dirty="0" smtClean="0">
                <a:solidFill>
                  <a:schemeClr val="accent3"/>
                </a:solidFill>
              </a:rPr>
              <a:t>: </a:t>
            </a:r>
            <a:r>
              <a:rPr lang="ar-SA" sz="2400" dirty="0" smtClean="0"/>
              <a:t>اسم حساب الشخص.</a:t>
            </a:r>
          </a:p>
          <a:p>
            <a:pPr algn="just"/>
            <a:r>
              <a:rPr lang="en-US" sz="2400" b="1" dirty="0">
                <a:solidFill>
                  <a:schemeClr val="accent3"/>
                </a:solidFill>
              </a:rPr>
              <a:t>Domain </a:t>
            </a:r>
            <a:r>
              <a:rPr lang="ar-SA" sz="2400" b="1" dirty="0" smtClean="0">
                <a:solidFill>
                  <a:schemeClr val="accent3"/>
                </a:solidFill>
              </a:rPr>
              <a:t>: </a:t>
            </a:r>
            <a:r>
              <a:rPr lang="ar-SA" sz="2400" dirty="0"/>
              <a:t>اسم </a:t>
            </a:r>
            <a:r>
              <a:rPr lang="ar-SA" sz="2400" dirty="0" smtClean="0"/>
              <a:t>الشركة أو مزود الخدمة الذي يستضيف حساب البريد الإلكتروني.</a:t>
            </a:r>
          </a:p>
          <a:p>
            <a:pPr algn="just"/>
            <a:r>
              <a:rPr lang="en-US" sz="2400" b="1" dirty="0" smtClean="0">
                <a:solidFill>
                  <a:schemeClr val="accent3"/>
                </a:solidFill>
              </a:rPr>
              <a:t>@</a:t>
            </a:r>
            <a:r>
              <a:rPr lang="ar-SA" sz="2400" b="1" dirty="0" smtClean="0">
                <a:solidFill>
                  <a:schemeClr val="accent3"/>
                </a:solidFill>
              </a:rPr>
              <a:t>: </a:t>
            </a:r>
            <a:r>
              <a:rPr lang="ar-SA" sz="2400" dirty="0" smtClean="0"/>
              <a:t>علامة البريد الإلكتروني.</a:t>
            </a:r>
            <a:endParaRPr lang="ar-SA" sz="2400" dirty="0"/>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177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a:t>مقدمة عن الانترنت</a:t>
            </a:r>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a:solidFill>
                  <a:schemeClr val="accent1"/>
                </a:solidFill>
              </a:rPr>
              <a:t>المقصود </a:t>
            </a:r>
            <a:r>
              <a:rPr lang="ar-SA" sz="2400" dirty="0" smtClean="0">
                <a:solidFill>
                  <a:schemeClr val="accent1"/>
                </a:solidFill>
              </a:rPr>
              <a:t>بالإنترنت: </a:t>
            </a:r>
          </a:p>
          <a:p>
            <a:pPr marL="274320" lvl="1" indent="0" algn="just">
              <a:buNone/>
            </a:pPr>
            <a:r>
              <a:rPr lang="ar-SA" sz="2400" dirty="0" smtClean="0"/>
              <a:t>هو </a:t>
            </a:r>
            <a:r>
              <a:rPr lang="ar-SA" sz="2400" dirty="0"/>
              <a:t>أن الإنترنت عبارة عن شبكة متفرعة إلى العديد من الفروع الحاسوبية فتقوم بإيصالها جميعها معاً وتمكنها من تبادل المعلومات فيما بينها ، وتسهل عليها </a:t>
            </a:r>
            <a:r>
              <a:rPr lang="ar-SA" sz="2400" dirty="0" smtClean="0"/>
              <a:t>الاتصال </a:t>
            </a:r>
            <a:r>
              <a:rPr lang="ar-SA" sz="2400" dirty="0"/>
              <a:t>بطريقة </a:t>
            </a:r>
            <a:r>
              <a:rPr lang="ar-SA" sz="2400" dirty="0" smtClean="0"/>
              <a:t>سريعة.</a:t>
            </a:r>
          </a:p>
          <a:p>
            <a:pPr algn="just"/>
            <a:endParaRPr lang="ar-SA" sz="2400" dirty="0" smtClean="0"/>
          </a:p>
          <a:p>
            <a:r>
              <a:rPr lang="ar-SA" sz="2400" dirty="0" smtClean="0"/>
              <a:t>إن </a:t>
            </a:r>
            <a:r>
              <a:rPr lang="ar-SA" sz="2400" dirty="0"/>
              <a:t>المعلومات المتوفرة على شبكة الإنترنت يستطيع أي إنسان أيّاً كان على وجه الأرض الوصول إليها والاستفادة منها ، في شتى الأشكال </a:t>
            </a:r>
            <a:r>
              <a:rPr lang="ar-SA" sz="2400" dirty="0" smtClean="0"/>
              <a:t>الموجودة.</a:t>
            </a:r>
            <a:endParaRPr lang="ar-SA" sz="2400" dirty="0"/>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727895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عنوان البريد الالكتروني</a:t>
            </a:r>
            <a:endParaRPr lang="ar-SA" dirty="0"/>
          </a:p>
        </p:txBody>
      </p:sp>
      <p:sp>
        <p:nvSpPr>
          <p:cNvPr id="3" name="عنصر نائب للمحتوى 2"/>
          <p:cNvSpPr>
            <a:spLocks noGrp="1"/>
          </p:cNvSpPr>
          <p:nvPr>
            <p:ph idx="1"/>
          </p:nvPr>
        </p:nvSpPr>
        <p:spPr>
          <a:xfrm>
            <a:off x="1261872" y="1828800"/>
            <a:ext cx="9692640" cy="4833257"/>
          </a:xfrm>
        </p:spPr>
        <p:txBody>
          <a:bodyPr>
            <a:normAutofit/>
          </a:bodyPr>
          <a:lstStyle/>
          <a:p>
            <a:pPr algn="just"/>
            <a:r>
              <a:rPr lang="ar-SA" sz="2400" dirty="0"/>
              <a:t>من خلال البريد الالكتروني التالي :</a:t>
            </a:r>
          </a:p>
          <a:p>
            <a:pPr algn="just"/>
            <a:r>
              <a:rPr lang="ar-SA" sz="2400" dirty="0"/>
              <a:t>البريد  : </a:t>
            </a:r>
            <a:r>
              <a:rPr lang="en-US" sz="2400" dirty="0" err="1" smtClean="0"/>
              <a:t>Arwa@gmail.Edu.Sa</a:t>
            </a:r>
            <a:endParaRPr lang="en-US" sz="2400" dirty="0"/>
          </a:p>
          <a:p>
            <a:pPr algn="just"/>
            <a:r>
              <a:rPr lang="ar-SA" sz="2400" dirty="0" err="1"/>
              <a:t>لايحتوي</a:t>
            </a:r>
            <a:r>
              <a:rPr lang="ar-SA" sz="2400" dirty="0"/>
              <a:t> عنوان البريد الالكتروني على </a:t>
            </a:r>
            <a:r>
              <a:rPr lang="ar-SA" sz="2400" dirty="0" smtClean="0"/>
              <a:t>مسافات </a:t>
            </a:r>
            <a:r>
              <a:rPr lang="ar-SA" sz="2400" dirty="0"/>
              <a:t>بين </a:t>
            </a:r>
            <a:r>
              <a:rPr lang="ar-SA" sz="2400" dirty="0" err="1"/>
              <a:t>الجزئين</a:t>
            </a:r>
            <a:r>
              <a:rPr lang="ar-SA" sz="2400" dirty="0"/>
              <a:t> </a:t>
            </a:r>
            <a:endParaRPr lang="ar-SA" sz="2400" dirty="0" smtClean="0"/>
          </a:p>
          <a:p>
            <a:pPr algn="just"/>
            <a:endParaRPr lang="ar-SA" sz="2400" dirty="0"/>
          </a:p>
        </p:txBody>
      </p:sp>
      <p:graphicFrame>
        <p:nvGraphicFramePr>
          <p:cNvPr id="4" name="عنصر نائب للمحتوى 8"/>
          <p:cNvGraphicFramePr>
            <a:graphicFrameLocks/>
          </p:cNvGraphicFramePr>
          <p:nvPr>
            <p:extLst>
              <p:ext uri="{D42A27DB-BD31-4B8C-83A1-F6EECF244321}">
                <p14:modId xmlns:p14="http://schemas.microsoft.com/office/powerpoint/2010/main" val="1762427193"/>
              </p:ext>
            </p:extLst>
          </p:nvPr>
        </p:nvGraphicFramePr>
        <p:xfrm>
          <a:off x="2967317" y="3577481"/>
          <a:ext cx="7032942" cy="3084576"/>
        </p:xfrm>
        <a:graphic>
          <a:graphicData uri="http://schemas.openxmlformats.org/drawingml/2006/table">
            <a:tbl>
              <a:tblPr rtl="1" firstRow="1" firstCol="1" bandRow="1">
                <a:tableStyleId>{5C22544A-7EE6-4342-B048-85BDC9FD1C3A}</a:tableStyleId>
              </a:tblPr>
              <a:tblGrid>
                <a:gridCol w="508936"/>
                <a:gridCol w="1520995"/>
                <a:gridCol w="5003011"/>
              </a:tblGrid>
              <a:tr h="502664">
                <a:tc>
                  <a:txBody>
                    <a:bodyPr/>
                    <a:lstStyle/>
                    <a:p>
                      <a:pPr algn="r" rtl="1">
                        <a:lnSpc>
                          <a:spcPct val="115000"/>
                        </a:lnSpc>
                        <a:spcAft>
                          <a:spcPts val="0"/>
                        </a:spcAft>
                      </a:pPr>
                      <a:r>
                        <a:rPr lang="ar-SA"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1800" dirty="0">
                          <a:effectLst/>
                        </a:rPr>
                        <a:t>جزء من البريد</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1800">
                          <a:effectLst/>
                        </a:rPr>
                        <a:t>المقصود بهذا الجزء من البريد</a:t>
                      </a:r>
                      <a:endParaRPr lang="en-US" sz="1800">
                        <a:effectLst/>
                        <a:latin typeface="Calibri"/>
                        <a:ea typeface="Calibri"/>
                        <a:cs typeface="Arial"/>
                      </a:endParaRPr>
                    </a:p>
                  </a:txBody>
                  <a:tcPr marL="68580" marR="68580" marT="0" marB="0"/>
                </a:tc>
              </a:tr>
              <a:tr h="384532">
                <a:tc>
                  <a:txBody>
                    <a:bodyPr/>
                    <a:lstStyle/>
                    <a:p>
                      <a:pPr marL="0" lvl="0" indent="0" algn="r" rtl="1">
                        <a:lnSpc>
                          <a:spcPct val="115000"/>
                        </a:lnSpc>
                        <a:spcAft>
                          <a:spcPts val="0"/>
                        </a:spcAft>
                        <a:buFont typeface="+mj-lt"/>
                        <a:buNone/>
                      </a:pPr>
                      <a:r>
                        <a:rPr lang="en-US" sz="1800" dirty="0" smtClean="0">
                          <a:effectLst/>
                        </a:rPr>
                        <a:t>1</a:t>
                      </a:r>
                      <a:r>
                        <a:rPr lang="en-US"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kumimoji="0" lang="en-US" sz="2800" b="1" i="0" u="sng" strike="noStrike"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rPr>
                        <a:t>Arwa</a:t>
                      </a:r>
                      <a:endParaRPr lang="en-US" sz="2800" dirty="0">
                        <a:effectLst/>
                        <a:latin typeface="Calibri"/>
                        <a:ea typeface="Calibri"/>
                        <a:cs typeface="Arial"/>
                      </a:endParaRPr>
                    </a:p>
                  </a:txBody>
                  <a:tcPr marL="68580" marR="68580" marT="0" marB="0"/>
                </a:tc>
                <a:tc>
                  <a:txBody>
                    <a:bodyPr/>
                    <a:lstStyle/>
                    <a:p>
                      <a:pPr algn="r" rtl="1">
                        <a:lnSpc>
                          <a:spcPct val="115000"/>
                        </a:lnSpc>
                        <a:spcAft>
                          <a:spcPts val="0"/>
                        </a:spcAft>
                      </a:pPr>
                      <a:r>
                        <a:rPr lang="ar-SA" sz="1800" dirty="0" smtClean="0">
                          <a:effectLst/>
                          <a:latin typeface="+mn-lt"/>
                          <a:ea typeface="+mn-ea"/>
                          <a:cs typeface="+mn-cs"/>
                        </a:rPr>
                        <a:t>الاسم</a:t>
                      </a:r>
                      <a:r>
                        <a:rPr lang="ar-SA" sz="1800" baseline="0" dirty="0" smtClean="0">
                          <a:effectLst/>
                          <a:latin typeface="+mn-lt"/>
                          <a:ea typeface="+mn-ea"/>
                          <a:cs typeface="+mn-cs"/>
                        </a:rPr>
                        <a:t> او اسم المستخدم </a:t>
                      </a:r>
                      <a:endParaRPr lang="en-US" sz="1800" dirty="0">
                        <a:effectLst/>
                        <a:latin typeface="Calibri"/>
                        <a:ea typeface="Calibri"/>
                        <a:cs typeface="Arial"/>
                      </a:endParaRPr>
                    </a:p>
                  </a:txBody>
                  <a:tcPr marL="68580" marR="68580" marT="0" marB="0"/>
                </a:tc>
              </a:tr>
              <a:tr h="398997">
                <a:tc>
                  <a:txBody>
                    <a:bodyPr/>
                    <a:lstStyle/>
                    <a:p>
                      <a:pPr marL="0" lvl="0" indent="0" algn="r" rtl="1">
                        <a:lnSpc>
                          <a:spcPct val="115000"/>
                        </a:lnSpc>
                        <a:spcAft>
                          <a:spcPts val="0"/>
                        </a:spcAft>
                        <a:buFont typeface="+mj-lt"/>
                        <a:buNone/>
                      </a:pPr>
                      <a:r>
                        <a:rPr lang="en-US" sz="1800" dirty="0" smtClean="0">
                          <a:effectLst/>
                        </a:rPr>
                        <a:t>2</a:t>
                      </a:r>
                      <a:r>
                        <a:rPr lang="en-US"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kumimoji="0" lang="en-US" sz="2800" b="1" i="0" u="sng" strike="noStrike" kern="1200"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rPr>
                        <a:t>@</a:t>
                      </a:r>
                    </a:p>
                  </a:txBody>
                  <a:tcPr marL="68580" marR="68580" marT="0" marB="0"/>
                </a:tc>
                <a:tc>
                  <a:txBody>
                    <a:bodyPr/>
                    <a:lstStyle/>
                    <a:p>
                      <a:pPr algn="r" rtl="1">
                        <a:lnSpc>
                          <a:spcPct val="115000"/>
                        </a:lnSpc>
                        <a:spcAft>
                          <a:spcPts val="0"/>
                        </a:spcAft>
                      </a:pPr>
                      <a:r>
                        <a:rPr lang="ar-SA" sz="1800" dirty="0">
                          <a:effectLst/>
                        </a:rPr>
                        <a:t> </a:t>
                      </a:r>
                      <a:r>
                        <a:rPr lang="ar-SA" sz="1800" dirty="0" smtClean="0">
                          <a:effectLst/>
                        </a:rPr>
                        <a:t>علامة آت@   فصل لكتابه البريد الالكتروني</a:t>
                      </a:r>
                      <a:r>
                        <a:rPr lang="ar-SA" sz="1800" baseline="0" dirty="0" smtClean="0">
                          <a:effectLst/>
                        </a:rPr>
                        <a:t> </a:t>
                      </a:r>
                      <a:endParaRPr lang="en-US" sz="1800" dirty="0">
                        <a:effectLst/>
                        <a:latin typeface="Calibri"/>
                        <a:ea typeface="Calibri"/>
                        <a:cs typeface="Arial"/>
                      </a:endParaRPr>
                    </a:p>
                  </a:txBody>
                  <a:tcPr marL="68580" marR="68580" marT="0" marB="0"/>
                </a:tc>
              </a:tr>
              <a:tr h="384532">
                <a:tc>
                  <a:txBody>
                    <a:bodyPr/>
                    <a:lstStyle/>
                    <a:p>
                      <a:pPr marL="0" lvl="0" indent="0" algn="r" rtl="1">
                        <a:lnSpc>
                          <a:spcPct val="115000"/>
                        </a:lnSpc>
                        <a:spcAft>
                          <a:spcPts val="0"/>
                        </a:spcAft>
                        <a:buFont typeface="+mj-lt"/>
                        <a:buNone/>
                      </a:pPr>
                      <a:r>
                        <a:rPr lang="en-US" sz="1800" dirty="0" smtClean="0">
                          <a:effectLst/>
                        </a:rPr>
                        <a:t>3</a:t>
                      </a:r>
                      <a:r>
                        <a:rPr lang="en-US"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kumimoji="0" lang="en-US" sz="2800" b="1" i="0" u="sng" strike="noStrike" kern="1200"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rPr>
                        <a:t>gmail</a:t>
                      </a:r>
                      <a:endParaRPr kumimoji="0" lang="en-US" sz="2800" b="1" i="0" u="sng" strike="noStrike" kern="1200"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endParaRPr>
                    </a:p>
                  </a:txBody>
                  <a:tcPr marL="68580" marR="68580" marT="0" marB="0"/>
                </a:tc>
                <a:tc>
                  <a:txBody>
                    <a:bodyPr/>
                    <a:lstStyle/>
                    <a:p>
                      <a:pPr algn="r" rtl="1">
                        <a:lnSpc>
                          <a:spcPct val="115000"/>
                        </a:lnSpc>
                        <a:spcAft>
                          <a:spcPts val="0"/>
                        </a:spcAft>
                      </a:pPr>
                      <a:r>
                        <a:rPr lang="ar-SA" sz="1800" dirty="0">
                          <a:effectLst/>
                        </a:rPr>
                        <a:t> </a:t>
                      </a:r>
                      <a:r>
                        <a:rPr lang="ar-SA" sz="1800" dirty="0" smtClean="0">
                          <a:effectLst/>
                        </a:rPr>
                        <a:t> اسم الدومين</a:t>
                      </a:r>
                      <a:r>
                        <a:rPr lang="ar-SA" sz="1800" baseline="0" dirty="0" smtClean="0">
                          <a:effectLst/>
                        </a:rPr>
                        <a:t> (المجال )</a:t>
                      </a:r>
                      <a:endParaRPr lang="en-US" sz="1800" dirty="0">
                        <a:effectLst/>
                        <a:latin typeface="Calibri"/>
                        <a:ea typeface="Calibri"/>
                        <a:cs typeface="Arial"/>
                      </a:endParaRPr>
                    </a:p>
                  </a:txBody>
                  <a:tcPr marL="68580" marR="68580" marT="0" marB="0"/>
                </a:tc>
              </a:tr>
              <a:tr h="384532">
                <a:tc>
                  <a:txBody>
                    <a:bodyPr/>
                    <a:lstStyle/>
                    <a:p>
                      <a:pPr marL="0" lvl="0" indent="0" algn="r" rtl="1">
                        <a:lnSpc>
                          <a:spcPct val="115000"/>
                        </a:lnSpc>
                        <a:spcAft>
                          <a:spcPts val="0"/>
                        </a:spcAft>
                        <a:buFont typeface="+mj-lt"/>
                        <a:buNone/>
                      </a:pPr>
                      <a:r>
                        <a:rPr lang="en-US" sz="1800" dirty="0" smtClean="0">
                          <a:effectLst/>
                        </a:rPr>
                        <a:t>4</a:t>
                      </a:r>
                      <a:r>
                        <a:rPr lang="en-US"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kumimoji="0" lang="en-US" sz="2800" b="1" i="0" u="sng" strike="noStrike" kern="1200"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rPr>
                        <a:t>Edu</a:t>
                      </a:r>
                      <a:endParaRPr kumimoji="0" lang="en-US" sz="2800" b="1" i="0" u="sng" strike="noStrike" kern="1200"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endParaRPr>
                    </a:p>
                  </a:txBody>
                  <a:tcPr marL="68580" marR="68580" marT="0" marB="0"/>
                </a:tc>
                <a:tc>
                  <a:txBody>
                    <a:bodyPr/>
                    <a:lstStyle/>
                    <a:p>
                      <a:pPr algn="r" rtl="1">
                        <a:lnSpc>
                          <a:spcPct val="115000"/>
                        </a:lnSpc>
                        <a:spcAft>
                          <a:spcPts val="0"/>
                        </a:spcAft>
                      </a:pPr>
                      <a:r>
                        <a:rPr lang="ar-SA" sz="1800" dirty="0">
                          <a:effectLst/>
                        </a:rPr>
                        <a:t> </a:t>
                      </a:r>
                      <a:r>
                        <a:rPr lang="ar-SA" sz="1800" dirty="0" smtClean="0">
                          <a:effectLst/>
                        </a:rPr>
                        <a:t>اللاحقة مثل </a:t>
                      </a:r>
                      <a:r>
                        <a:rPr lang="en-US" sz="1800" dirty="0" smtClean="0">
                          <a:effectLst/>
                        </a:rPr>
                        <a:t>com , org</a:t>
                      </a:r>
                      <a:r>
                        <a:rPr lang="en-US" sz="1800" baseline="0" dirty="0" smtClean="0">
                          <a:effectLst/>
                        </a:rPr>
                        <a:t> ,net </a:t>
                      </a:r>
                      <a:r>
                        <a:rPr lang="ar-SA" sz="1800" baseline="0" dirty="0" smtClean="0">
                          <a:effectLst/>
                        </a:rPr>
                        <a:t>... الخ </a:t>
                      </a:r>
                      <a:endParaRPr lang="en-US" sz="1800" dirty="0">
                        <a:effectLst/>
                        <a:latin typeface="Calibri"/>
                        <a:ea typeface="Calibri"/>
                        <a:cs typeface="Arial"/>
                      </a:endParaRPr>
                    </a:p>
                  </a:txBody>
                  <a:tcPr marL="68580" marR="68580" marT="0" marB="0"/>
                </a:tc>
              </a:tr>
              <a:tr h="413463">
                <a:tc>
                  <a:txBody>
                    <a:bodyPr/>
                    <a:lstStyle/>
                    <a:p>
                      <a:pPr marL="0" lvl="0" indent="0" algn="r" rtl="1">
                        <a:lnSpc>
                          <a:spcPct val="115000"/>
                        </a:lnSpc>
                        <a:spcAft>
                          <a:spcPts val="0"/>
                        </a:spcAft>
                        <a:buFont typeface="+mj-lt"/>
                        <a:buNone/>
                      </a:pPr>
                      <a:r>
                        <a:rPr lang="en-US" sz="1800" dirty="0" smtClean="0">
                          <a:effectLst/>
                        </a:rPr>
                        <a:t>5</a:t>
                      </a:r>
                      <a:r>
                        <a:rPr lang="en-US" sz="1800" dirty="0">
                          <a:effectLst/>
                        </a:rPr>
                        <a:t> </a:t>
                      </a:r>
                      <a:endParaRPr lang="en-US" sz="1800" dirty="0">
                        <a:effectLst/>
                        <a:latin typeface="Calibri"/>
                        <a:ea typeface="Calibri"/>
                        <a:cs typeface="Arial"/>
                      </a:endParaRPr>
                    </a:p>
                  </a:txBody>
                  <a:tcPr marL="68580" marR="68580" marT="0" marB="0"/>
                </a:tc>
                <a:tc>
                  <a:txBody>
                    <a:bodyPr/>
                    <a:lstStyle/>
                    <a:p>
                      <a:pPr algn="ctr" rtl="1">
                        <a:lnSpc>
                          <a:spcPct val="115000"/>
                        </a:lnSpc>
                        <a:spcAft>
                          <a:spcPts val="0"/>
                        </a:spcAft>
                      </a:pPr>
                      <a:r>
                        <a:rPr kumimoji="0" lang="en-US" sz="2800" b="1" i="0" u="sng" strike="noStrike" kern="1200" normalizeH="0" baseline="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rPr>
                        <a:t>sa</a:t>
                      </a:r>
                      <a:endParaRPr kumimoji="0" lang="en-US" sz="2800" b="1" i="0" u="sng" strike="noStrike" kern="1200"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wallia New" pitchFamily="34" charset="-34"/>
                        <a:ea typeface="Calibri" pitchFamily="34" charset="0"/>
                        <a:cs typeface="Browallia New" pitchFamily="34" charset="-34"/>
                      </a:endParaRPr>
                    </a:p>
                  </a:txBody>
                  <a:tcPr marL="68580" marR="68580" marT="0" marB="0"/>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1800" dirty="0">
                          <a:effectLst/>
                        </a:rPr>
                        <a:t> </a:t>
                      </a:r>
                      <a:r>
                        <a:rPr lang="ar-SA" dirty="0" smtClean="0"/>
                        <a:t>البريد </a:t>
                      </a:r>
                      <a:r>
                        <a:rPr lang="ar-SA" baseline="0" dirty="0" smtClean="0"/>
                        <a:t>مسجل في المملكة العربية السعودية </a:t>
                      </a:r>
                      <a:endParaRPr lang="ar-SA" dirty="0" smtClean="0"/>
                    </a:p>
                  </a:txBody>
                  <a:tcPr marL="68580" marR="68580" marT="0" marB="0"/>
                </a:tc>
              </a:tr>
            </a:tbl>
          </a:graphicData>
        </a:graphic>
      </p:graphicFrame>
      <p:sp>
        <p:nvSpPr>
          <p:cNvPr id="5" name="عنصر نائب لرقم الشريحة 4"/>
          <p:cNvSpPr>
            <a:spLocks noGrp="1"/>
          </p:cNvSpPr>
          <p:nvPr>
            <p:ph type="sldNum" sz="quarter" idx="12"/>
          </p:nvPr>
        </p:nvSpPr>
        <p:spPr/>
        <p:txBody>
          <a:bodyPr>
            <a:normAutofit lnSpcReduction="10000"/>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40714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t>صفحة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solidFill>
                  <a:schemeClr val="accent1"/>
                </a:solidFill>
              </a:rPr>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788313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الأمان والتأمين وحقوق الملكية</a:t>
            </a:r>
            <a:endParaRPr lang="ar-SA" dirty="0"/>
          </a:p>
        </p:txBody>
      </p:sp>
      <p:sp>
        <p:nvSpPr>
          <p:cNvPr id="3" name="عنصر نائب للمحتوى 2"/>
          <p:cNvSpPr>
            <a:spLocks noGrp="1"/>
          </p:cNvSpPr>
          <p:nvPr>
            <p:ph idx="1"/>
          </p:nvPr>
        </p:nvSpPr>
        <p:spPr>
          <a:xfrm>
            <a:off x="1261872" y="2050871"/>
            <a:ext cx="9692640" cy="4351337"/>
          </a:xfrm>
        </p:spPr>
        <p:txBody>
          <a:bodyPr>
            <a:normAutofit/>
          </a:bodyPr>
          <a:lstStyle/>
          <a:p>
            <a:pPr algn="just"/>
            <a:r>
              <a:rPr lang="ar-SA" sz="2400" b="1" dirty="0" smtClean="0">
                <a:solidFill>
                  <a:schemeClr val="accent3"/>
                </a:solidFill>
              </a:rPr>
              <a:t>الأمان: </a:t>
            </a:r>
            <a:r>
              <a:rPr lang="ar-SA" sz="2400" dirty="0" smtClean="0"/>
              <a:t>يعني حماية أطفالنا وأسرنا من بعض مواقع الإنترنت الخارجة على تقاليد مجتمعنا أو التي تستهدف خذه المجتمعات.</a:t>
            </a:r>
            <a:endParaRPr lang="ar-SA" sz="2400" dirty="0"/>
          </a:p>
          <a:p>
            <a:pPr algn="just"/>
            <a:endParaRPr lang="ar-SA" sz="2400" dirty="0"/>
          </a:p>
          <a:p>
            <a:pPr algn="just"/>
            <a:r>
              <a:rPr lang="ar-SA" sz="2400" b="1" dirty="0">
                <a:solidFill>
                  <a:schemeClr val="accent3"/>
                </a:solidFill>
              </a:rPr>
              <a:t>التأمين:</a:t>
            </a:r>
            <a:r>
              <a:rPr lang="ar-SA" sz="2400" dirty="0" smtClean="0"/>
              <a:t> حماية جهازك وبياناتك من البشر الذين يستخدمون ذكاءهم ومهاراتهم في كتابة برامج من شأنها الايذاء والتدمير لمحتويات أجهزة الكمبيوتر, يطلق على تلك البرامج لقب: فيروس.</a:t>
            </a:r>
          </a:p>
          <a:p>
            <a:pPr algn="just"/>
            <a:endParaRPr lang="ar-SA" sz="2400" dirty="0"/>
          </a:p>
          <a:p>
            <a:pPr algn="just"/>
            <a:r>
              <a:rPr lang="ar-SA" sz="2400" b="1" dirty="0">
                <a:solidFill>
                  <a:schemeClr val="accent3"/>
                </a:solidFill>
              </a:rPr>
              <a:t>حقوق الملكية: </a:t>
            </a:r>
            <a:r>
              <a:rPr lang="ar-SA" sz="2400" dirty="0" smtClean="0"/>
              <a:t>إذا كنت تريد أن تستخدم برنامج معين أو منتج فيجب أن تشتريه لا أن تنسخه.</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19736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المراجع</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r>
              <a:rPr lang="en-US" dirty="0">
                <a:hlinkClick r:id="rId2"/>
              </a:rPr>
              <a:t>http://mawdoo3.com/%D9%85%D8%A7_%D9%87%D9%88_%</a:t>
            </a:r>
            <a:r>
              <a:rPr lang="en-US" dirty="0" smtClean="0">
                <a:hlinkClick r:id="rId2"/>
              </a:rPr>
              <a:t>D8%A7%D9%84%D8%A7%D9%86%D8%AA%D8%B1%D9%86%D8%AA%D8%9F</a:t>
            </a:r>
            <a:endParaRPr lang="ar-SA" dirty="0" smtClean="0"/>
          </a:p>
          <a:p>
            <a:endParaRPr lang="ar-SA" dirty="0"/>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19415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92500" lnSpcReduction="20000"/>
          </a:bodyPr>
          <a:lstStyle/>
          <a:p>
            <a:r>
              <a:rPr lang="ar-SA" dirty="0" smtClean="0"/>
              <a:t>مقدمة عن الانترنت.</a:t>
            </a:r>
          </a:p>
          <a:p>
            <a:r>
              <a:rPr lang="ar-SA" dirty="0" smtClean="0">
                <a:solidFill>
                  <a:schemeClr val="accent1"/>
                </a:solidFill>
              </a:rPr>
              <a:t>مستعرض الويب.</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09245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ctr"/>
            <a:r>
              <a:rPr lang="ar-SA" dirty="0" smtClean="0"/>
              <a:t>مستعرض الويب</a:t>
            </a:r>
            <a:endParaRPr lang="ar-SA" dirty="0"/>
          </a:p>
        </p:txBody>
      </p:sp>
      <p:sp>
        <p:nvSpPr>
          <p:cNvPr id="3" name="عنصر نائب للمحتوى 2"/>
          <p:cNvSpPr>
            <a:spLocks noGrp="1"/>
          </p:cNvSpPr>
          <p:nvPr>
            <p:ph idx="1"/>
          </p:nvPr>
        </p:nvSpPr>
        <p:spPr>
          <a:xfrm>
            <a:off x="1261872" y="1828800"/>
            <a:ext cx="9692640" cy="4351337"/>
          </a:xfrm>
        </p:spPr>
        <p:txBody>
          <a:bodyPr>
            <a:normAutofit/>
          </a:bodyPr>
          <a:lstStyle/>
          <a:p>
            <a:pPr algn="just"/>
            <a:r>
              <a:rPr lang="ar-SA" sz="2400" dirty="0" smtClean="0"/>
              <a:t>عبارة </a:t>
            </a:r>
            <a:r>
              <a:rPr lang="ar-SA" sz="2400" dirty="0"/>
              <a:t>عن برنامج يجد ويعرض النصوص والصور وغيرها من البيانات من الشبكة العنكبوتية العالمية أو بعض الشبكات الأخرى</a:t>
            </a:r>
          </a:p>
          <a:p>
            <a:pPr algn="just"/>
            <a:r>
              <a:rPr lang="ar-SA" sz="2400" dirty="0" smtClean="0"/>
              <a:t>مثل</a:t>
            </a:r>
            <a:r>
              <a:rPr lang="ar-SA" sz="2400" dirty="0"/>
              <a:t>:</a:t>
            </a:r>
          </a:p>
          <a:p>
            <a:pPr algn="just"/>
            <a:endParaRPr lang="ar-SA" sz="2400" dirty="0">
              <a:solidFill>
                <a:schemeClr val="tx1"/>
              </a:solidFill>
            </a:endParaRPr>
          </a:p>
        </p:txBody>
      </p:sp>
      <p:pic>
        <p:nvPicPr>
          <p:cNvPr id="1026" name="Picture 2" descr="http://www.wasael.org/sites/default/files/imgs/7183-1-or-1424510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0" r="2627" b="2801"/>
          <a:stretch/>
        </p:blipFill>
        <p:spPr bwMode="auto">
          <a:xfrm>
            <a:off x="4068523" y="3450382"/>
            <a:ext cx="4563430" cy="3240741"/>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9198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61872" y="262394"/>
            <a:ext cx="9692640" cy="1095760"/>
          </a:xfrm>
        </p:spPr>
        <p:txBody>
          <a:bodyPr/>
          <a:lstStyle/>
          <a:p>
            <a:pPr algn="r"/>
            <a:r>
              <a:rPr lang="ar-SA" dirty="0" smtClean="0"/>
              <a:t>الملخص</a:t>
            </a:r>
            <a:endParaRPr lang="ar-SA" dirty="0"/>
          </a:p>
        </p:txBody>
      </p:sp>
      <p:sp>
        <p:nvSpPr>
          <p:cNvPr id="3" name="عنصر نائب للمحتوى 2"/>
          <p:cNvSpPr>
            <a:spLocks noGrp="1"/>
          </p:cNvSpPr>
          <p:nvPr>
            <p:ph idx="1"/>
          </p:nvPr>
        </p:nvSpPr>
        <p:spPr>
          <a:xfrm>
            <a:off x="1261872" y="1828800"/>
            <a:ext cx="9692640" cy="4351337"/>
          </a:xfrm>
        </p:spPr>
        <p:txBody>
          <a:bodyPr>
            <a:normAutofit fontScale="85000" lnSpcReduction="20000"/>
          </a:bodyPr>
          <a:lstStyle/>
          <a:p>
            <a:r>
              <a:rPr lang="ar-SA" dirty="0" smtClean="0"/>
              <a:t>مقدمة عن الانترنت.</a:t>
            </a:r>
          </a:p>
          <a:p>
            <a:r>
              <a:rPr lang="ar-SA" dirty="0">
                <a:solidFill>
                  <a:schemeClr val="tx1"/>
                </a:solidFill>
              </a:rPr>
              <a:t>مستعرض </a:t>
            </a:r>
            <a:r>
              <a:rPr lang="ar-SA" dirty="0" smtClean="0">
                <a:solidFill>
                  <a:schemeClr val="tx1"/>
                </a:solidFill>
              </a:rPr>
              <a:t>الويب.</a:t>
            </a:r>
          </a:p>
          <a:p>
            <a:r>
              <a:rPr lang="ar-SA" dirty="0" smtClean="0">
                <a:solidFill>
                  <a:schemeClr val="accent1"/>
                </a:solidFill>
              </a:rPr>
              <a:t>محرك بحث</a:t>
            </a:r>
          </a:p>
          <a:p>
            <a:r>
              <a:rPr lang="ar-SA" dirty="0" smtClean="0"/>
              <a:t>موقع الويب.</a:t>
            </a:r>
          </a:p>
          <a:p>
            <a:r>
              <a:rPr lang="ar-SA" dirty="0" smtClean="0"/>
              <a:t>عنوان الويب.</a:t>
            </a:r>
          </a:p>
          <a:p>
            <a:r>
              <a:rPr lang="ar-SA" dirty="0" smtClean="0"/>
              <a:t>الارتباطات.</a:t>
            </a:r>
          </a:p>
          <a:p>
            <a:r>
              <a:rPr lang="ar-SA" dirty="0" smtClean="0"/>
              <a:t>موفر خدمة الانترنت.</a:t>
            </a:r>
          </a:p>
          <a:p>
            <a:r>
              <a:rPr lang="ar-SA" dirty="0" smtClean="0"/>
              <a:t>الشبكة العنكبوتية العالمية </a:t>
            </a:r>
            <a:r>
              <a:rPr lang="en-US" dirty="0" smtClean="0"/>
              <a:t>WWW</a:t>
            </a:r>
            <a:r>
              <a:rPr lang="ar-SA" dirty="0" smtClean="0"/>
              <a:t>.</a:t>
            </a:r>
          </a:p>
          <a:p>
            <a:r>
              <a:rPr lang="ar-SA" dirty="0" smtClean="0"/>
              <a:t>البريد الالكتروني.</a:t>
            </a:r>
          </a:p>
          <a:p>
            <a:r>
              <a:rPr lang="ar-SA" dirty="0" smtClean="0"/>
              <a:t>عنوان البريد الالكتروني.</a:t>
            </a:r>
          </a:p>
          <a:p>
            <a:r>
              <a:rPr lang="ar-SA" dirty="0" smtClean="0"/>
              <a:t>الأمان والتأمين وحقوق الملكية.</a:t>
            </a: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89232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ما المقصور بمحرك البحص </a:t>
            </a:r>
            <a:endParaRPr lang="ar-SA" dirty="0"/>
          </a:p>
        </p:txBody>
      </p:sp>
      <p:sp>
        <p:nvSpPr>
          <p:cNvPr id="5" name="عنصر نائب للمحتوى 4"/>
          <p:cNvSpPr>
            <a:spLocks noGrp="1"/>
          </p:cNvSpPr>
          <p:nvPr>
            <p:ph idx="1"/>
          </p:nvPr>
        </p:nvSpPr>
        <p:spPr/>
        <p:txBody>
          <a:bodyPr>
            <a:normAutofit fontScale="92500" lnSpcReduction="10000"/>
          </a:bodyPr>
          <a:lstStyle/>
          <a:p>
            <a:pPr marL="0" indent="0">
              <a:lnSpc>
                <a:spcPct val="250000"/>
              </a:lnSpc>
              <a:buNone/>
            </a:pPr>
            <a:r>
              <a:rPr lang="ar-SA" dirty="0"/>
              <a:t>هو برنامج حاسوبي قَد صُمّمَ للعثورِ على المُستَنَدات المُخزّنة على الشّبكة العنكَبُوتيّة (الإنَترنِت)، أو يكون مُحَرّك البحث موجوداً على مُوقِع مُعيّن يَعمَل على إدارة المَلفّات واستِرداد المَعلومات مِن قاعدة البيانات الّتي تُريد أن تَبحَث عَنها، ومُحرّك البَحث هو مِن الأمور التي </a:t>
            </a:r>
            <a:r>
              <a:rPr lang="ar-SA" dirty="0" err="1"/>
              <a:t>يَتَطلّبها</a:t>
            </a:r>
            <a:r>
              <a:rPr lang="ar-SA" dirty="0"/>
              <a:t> أيُّ مَوقِع لإفادة المُستَخدِمِين في البحثِ عَنِ المَعلومات.</a:t>
            </a:r>
            <a:br>
              <a:rPr lang="ar-SA" dirty="0"/>
            </a:br>
            <a:r>
              <a:rPr lang="ar-SA" dirty="0"/>
              <a:t/>
            </a:r>
            <a:br>
              <a:rPr lang="ar-SA" dirty="0"/>
            </a:br>
            <a:endParaRPr lang="ar-SA" dirty="0"/>
          </a:p>
        </p:txBody>
      </p:sp>
      <p:sp>
        <p:nvSpPr>
          <p:cNvPr id="6" name="عنصر نائب لرقم الشريحة 5"/>
          <p:cNvSpPr>
            <a:spLocks noGrp="1"/>
          </p:cNvSpPr>
          <p:nvPr>
            <p:ph type="sldNum" sz="quarter" idx="12"/>
          </p:nvPr>
        </p:nvSpPr>
        <p:spPr/>
        <p:txBody>
          <a:bodyPr>
            <a:normAutofit lnSpcReduction="10000"/>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19163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 </a:t>
            </a:r>
            <a:endParaRPr lang="ar-SA" dirty="0"/>
          </a:p>
        </p:txBody>
      </p:sp>
      <p:sp>
        <p:nvSpPr>
          <p:cNvPr id="3" name="عنصر نائب للمحتوى 2"/>
          <p:cNvSpPr>
            <a:spLocks noGrp="1"/>
          </p:cNvSpPr>
          <p:nvPr>
            <p:ph idx="1"/>
          </p:nvPr>
        </p:nvSpPr>
        <p:spPr/>
        <p:txBody>
          <a:bodyPr>
            <a:normAutofit/>
          </a:bodyPr>
          <a:lstStyle/>
          <a:p>
            <a:pPr marL="457200" indent="-457200">
              <a:buFont typeface="+mj-lt"/>
              <a:buAutoNum type="arabicPeriod"/>
            </a:pPr>
            <a:r>
              <a:rPr lang="ar-SA" sz="3600" dirty="0" smtClean="0">
                <a:cs typeface="Akhbar MT" pitchFamily="2" charset="-78"/>
              </a:rPr>
              <a:t>محرك بحث </a:t>
            </a:r>
            <a:r>
              <a:rPr lang="en-US" sz="3600" dirty="0">
                <a:cs typeface="Akhbar MT" pitchFamily="2" charset="-78"/>
              </a:rPr>
              <a:t>google</a:t>
            </a:r>
            <a:endParaRPr lang="ar-SA" sz="3600" dirty="0" smtClean="0">
              <a:cs typeface="Akhbar MT" pitchFamily="2" charset="-78"/>
            </a:endParaRPr>
          </a:p>
          <a:p>
            <a:pPr marL="457200" indent="-457200">
              <a:buFont typeface="+mj-lt"/>
              <a:buAutoNum type="arabicPeriod"/>
            </a:pPr>
            <a:r>
              <a:rPr lang="ar-SA" sz="3600" dirty="0" smtClean="0">
                <a:cs typeface="Akhbar MT" pitchFamily="2" charset="-78"/>
              </a:rPr>
              <a:t>محرك بحث  </a:t>
            </a:r>
            <a:r>
              <a:rPr lang="en-US" sz="3600" dirty="0" err="1">
                <a:cs typeface="Akhbar MT" pitchFamily="2" charset="-78"/>
              </a:rPr>
              <a:t>ayna</a:t>
            </a:r>
            <a:endParaRPr lang="ar-SA" sz="3600" dirty="0" smtClean="0">
              <a:cs typeface="Akhbar MT" pitchFamily="2" charset="-78"/>
            </a:endParaRPr>
          </a:p>
          <a:p>
            <a:pPr marL="457200" indent="-457200">
              <a:buFont typeface="+mj-lt"/>
              <a:buAutoNum type="arabicPeriod"/>
            </a:pPr>
            <a:r>
              <a:rPr lang="ar-SA" sz="3600" dirty="0" smtClean="0">
                <a:cs typeface="Akhbar MT" pitchFamily="2" charset="-78"/>
              </a:rPr>
              <a:t>محرك بحث </a:t>
            </a:r>
            <a:r>
              <a:rPr lang="en-US" sz="3600" dirty="0">
                <a:cs typeface="Akhbar MT" pitchFamily="2" charset="-78"/>
              </a:rPr>
              <a:t>yahoo</a:t>
            </a:r>
            <a:endParaRPr lang="ar-SA" sz="3600" dirty="0" smtClean="0">
              <a:cs typeface="Akhbar MT" pitchFamily="2" charset="-78"/>
            </a:endParaRPr>
          </a:p>
          <a:p>
            <a:pPr marL="457200" indent="-457200">
              <a:buFont typeface="+mj-lt"/>
              <a:buAutoNum type="arabicPeriod"/>
            </a:pPr>
            <a:r>
              <a:rPr lang="ar-SA" sz="3600" dirty="0" smtClean="0">
                <a:cs typeface="Akhbar MT" pitchFamily="2" charset="-78"/>
              </a:rPr>
              <a:t>محرك بحث </a:t>
            </a:r>
            <a:r>
              <a:rPr lang="en-US" sz="3600" dirty="0">
                <a:cs typeface="Akhbar MT" pitchFamily="2" charset="-78"/>
              </a:rPr>
              <a:t>opera</a:t>
            </a:r>
            <a:endParaRPr lang="ar-SA" sz="3600" dirty="0" smtClean="0">
              <a:cs typeface="Akhbar MT" pitchFamily="2" charset="-78"/>
            </a:endParaRPr>
          </a:p>
          <a:p>
            <a:pPr marL="457200" indent="-457200">
              <a:buFont typeface="+mj-lt"/>
              <a:buAutoNum type="arabicPeriod"/>
            </a:pPr>
            <a:r>
              <a:rPr lang="ar-SA" sz="3600" dirty="0" smtClean="0">
                <a:cs typeface="Akhbar MT" pitchFamily="2" charset="-78"/>
              </a:rPr>
              <a:t>وغيرها</a:t>
            </a:r>
            <a:endParaRPr lang="ar-SA" sz="3600" dirty="0">
              <a:cs typeface="Akhbar MT" pitchFamily="2" charset="-78"/>
            </a:endParaRPr>
          </a:p>
        </p:txBody>
      </p:sp>
      <p:sp>
        <p:nvSpPr>
          <p:cNvPr id="4" name="عنصر نائب لرقم الشريحة 3"/>
          <p:cNvSpPr>
            <a:spLocks noGrp="1"/>
          </p:cNvSpPr>
          <p:nvPr>
            <p:ph type="sldNum" sz="quarter" idx="12"/>
          </p:nvPr>
        </p:nvSpPr>
        <p:spPr/>
        <p:txBody>
          <a:bodyPr>
            <a:normAutofit lnSpcReduction="10000"/>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033318365"/>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23C5FE65-18CC-4A65-9EBC-B05E331504EC}"/>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طريقة عرض</Template>
  <TotalTime>339</TotalTime>
  <Words>1300</Words>
  <Application>Microsoft Office PowerPoint</Application>
  <PresentationFormat>مخصص</PresentationFormat>
  <Paragraphs>325</Paragraphs>
  <Slides>43</Slides>
  <Notes>2</Notes>
  <HiddenSlides>0</HiddenSlides>
  <MMClips>0</MMClips>
  <ScaleCrop>false</ScaleCrop>
  <HeadingPairs>
    <vt:vector size="4" baseType="variant">
      <vt:variant>
        <vt:lpstr>نسق</vt:lpstr>
      </vt:variant>
      <vt:variant>
        <vt:i4>1</vt:i4>
      </vt:variant>
      <vt:variant>
        <vt:lpstr>عناوين الشرائح</vt:lpstr>
      </vt:variant>
      <vt:variant>
        <vt:i4>43</vt:i4>
      </vt:variant>
    </vt:vector>
  </HeadingPairs>
  <TitlesOfParts>
    <vt:vector size="44" baseType="lpstr">
      <vt:lpstr>View</vt:lpstr>
      <vt:lpstr>أساسيات استخدام الانترنت</vt:lpstr>
      <vt:lpstr>الملخص</vt:lpstr>
      <vt:lpstr>الملخص</vt:lpstr>
      <vt:lpstr>مقدمة عن الانترنت</vt:lpstr>
      <vt:lpstr>الملخص</vt:lpstr>
      <vt:lpstr>مستعرض الويب</vt:lpstr>
      <vt:lpstr>الملخص</vt:lpstr>
      <vt:lpstr>ما المقصور بمحرك البحص </vt:lpstr>
      <vt:lpstr>مثال : </vt:lpstr>
      <vt:lpstr>الملخص</vt:lpstr>
      <vt:lpstr>صفحة الويب</vt:lpstr>
      <vt:lpstr>أمثلة على صفحات الويب</vt:lpstr>
      <vt:lpstr>عرض تقديمي في PowerPoint</vt:lpstr>
      <vt:lpstr>عرض تقديمي في PowerPoint</vt:lpstr>
      <vt:lpstr>عرض تقديمي في PowerPoint</vt:lpstr>
      <vt:lpstr>عرض تقديمي في PowerPoint</vt:lpstr>
      <vt:lpstr>الملخص</vt:lpstr>
      <vt:lpstr>موقع ويب</vt:lpstr>
      <vt:lpstr>أمثلة على مواقع الويب</vt:lpstr>
      <vt:lpstr>عرض تقديمي في PowerPoint</vt:lpstr>
      <vt:lpstr>عرض تقديمي في PowerPoint</vt:lpstr>
      <vt:lpstr>عرض تقديمي في PowerPoint</vt:lpstr>
      <vt:lpstr>عرض تقديمي في PowerPoint</vt:lpstr>
      <vt:lpstr>الملخص</vt:lpstr>
      <vt:lpstr>عنوان ويب</vt:lpstr>
      <vt:lpstr>عنوان ويب</vt:lpstr>
      <vt:lpstr>عرض تقديمي في PowerPoint</vt:lpstr>
      <vt:lpstr>عرض تقديمي في PowerPoint</vt:lpstr>
      <vt:lpstr>الملخص</vt:lpstr>
      <vt:lpstr>الارتباطات</vt:lpstr>
      <vt:lpstr>الملخص</vt:lpstr>
      <vt:lpstr>موفر خدمة الانترنت</vt:lpstr>
      <vt:lpstr>الملخص</vt:lpstr>
      <vt:lpstr>الشبكة العنكبوتية العالمية WWW</vt:lpstr>
      <vt:lpstr>الملخص</vt:lpstr>
      <vt:lpstr>البريد الالكتروني</vt:lpstr>
      <vt:lpstr>وظيفة البريد الالكتروني ومميزات Email</vt:lpstr>
      <vt:lpstr>الملخص</vt:lpstr>
      <vt:lpstr>عنوان البريد الالكتروني</vt:lpstr>
      <vt:lpstr>عنوان البريد الالكتروني</vt:lpstr>
      <vt:lpstr>الملخص</vt:lpstr>
      <vt:lpstr>الأمان والتأمين وحقوق الملكية</vt:lpstr>
      <vt:lpstr>المراجع</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Arwa</dc:creator>
  <cp:lastModifiedBy>al marsa center</cp:lastModifiedBy>
  <cp:revision>25</cp:revision>
  <dcterms:created xsi:type="dcterms:W3CDTF">2016-05-07T18:12:32Z</dcterms:created>
  <dcterms:modified xsi:type="dcterms:W3CDTF">2019-12-18T18:32:17Z</dcterms:modified>
</cp:coreProperties>
</file>